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4"/>
  </p:sldMasterIdLst>
  <p:notesMasterIdLst>
    <p:notesMasterId r:id="rId6"/>
  </p:notesMasterIdLst>
  <p:handoutMasterIdLst>
    <p:handoutMasterId r:id="rId7"/>
  </p:handoutMasterIdLst>
  <p:sldIdLst>
    <p:sldId id="256" r:id="rId5"/>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3969" autoAdjust="0"/>
  </p:normalViewPr>
  <p:slideViewPr>
    <p:cSldViewPr showGuides="1">
      <p:cViewPr varScale="1">
        <p:scale>
          <a:sx n="32" d="100"/>
          <a:sy n="32" d="100"/>
        </p:scale>
        <p:origin x="1704" y="24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D307E-7150-436E-9EBB-375ADF1BD93A}" type="datetimeFigureOut">
              <a:rPr lang="en-US" smtClean="0"/>
              <a:t>6/12/24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8A162-0B6F-4A84-B001-113012A1722B}" type="slidenum">
              <a:rPr lang="en-US" smtClean="0"/>
              <a:t>‹#›</a:t>
            </a:fld>
            <a:endParaRPr lang="en-US"/>
          </a:p>
        </p:txBody>
      </p:sp>
    </p:spTree>
    <p:extLst>
      <p:ext uri="{BB962C8B-B14F-4D97-AF65-F5344CB8AC3E}">
        <p14:creationId xmlns:p14="http://schemas.microsoft.com/office/powerpoint/2010/main" val="217463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8A162-0B6F-4A84-B001-113012A1722B}" type="slidenum">
              <a:rPr lang="en-US" smtClean="0"/>
              <a:t>1</a:t>
            </a:fld>
            <a:endParaRPr lang="en-US"/>
          </a:p>
        </p:txBody>
      </p:sp>
    </p:spTree>
    <p:extLst>
      <p:ext uri="{BB962C8B-B14F-4D97-AF65-F5344CB8AC3E}">
        <p14:creationId xmlns:p14="http://schemas.microsoft.com/office/powerpoint/2010/main" val="1694844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a:t>Click to edit Master title style</a:t>
            </a:r>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a:t>Click to edit Master title style</a:t>
            </a:r>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a:t>Click to edit Master title style</a:t>
            </a:r>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a:t>Click to edit Master title style</a:t>
            </a:r>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a:t>Click to edit Master title style</a:t>
            </a:r>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bo.org/programmes/diploma-programme/curriculum/individuals-and-societies/histor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277547"/>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4000" b="1" dirty="0">
                <a:solidFill>
                  <a:schemeClr val="accent1"/>
                </a:solidFill>
                <a:latin typeface="Arial Black" pitchFamily="34" charset="0"/>
              </a:rPr>
              <a:t>Teaching History at an International School with a culturally diverse student body</a:t>
            </a:r>
          </a:p>
          <a:p>
            <a:pPr algn="ctr" defTabSz="3760788">
              <a:spcBef>
                <a:spcPct val="50000"/>
              </a:spcBef>
              <a:defRPr/>
            </a:pPr>
            <a:r>
              <a:rPr lang="en-US" sz="4000" b="1" dirty="0">
                <a:solidFill>
                  <a:schemeClr val="accent1"/>
                </a:solidFill>
                <a:latin typeface="Arial Black" pitchFamily="34" charset="0"/>
              </a:rPr>
              <a:t>Orianne Simon, Early Childhood Education ·   Dr. Kerry </a:t>
            </a:r>
            <a:r>
              <a:rPr lang="en-US" sz="4000" b="1" dirty="0" err="1">
                <a:solidFill>
                  <a:schemeClr val="accent1"/>
                </a:solidFill>
                <a:latin typeface="Arial Black" pitchFamily="34" charset="0"/>
              </a:rPr>
              <a:t>Renzoni</a:t>
            </a:r>
            <a:r>
              <a:rPr lang="en-US" sz="4000" b="1" dirty="0">
                <a:solidFill>
                  <a:schemeClr val="accent1"/>
                </a:solidFill>
                <a:latin typeface="Arial Black" pitchFamily="34" charset="0"/>
              </a:rPr>
              <a:t>, Associate Professor of Music </a:t>
            </a:r>
          </a:p>
        </p:txBody>
      </p:sp>
      <p:sp>
        <p:nvSpPr>
          <p:cNvPr id="2051" name="Text Box 355"/>
          <p:cNvSpPr txBox="1">
            <a:spLocks noChangeArrowheads="1"/>
          </p:cNvSpPr>
          <p:nvPr/>
        </p:nvSpPr>
        <p:spPr bwMode="auto">
          <a:xfrm>
            <a:off x="1008868" y="14292386"/>
            <a:ext cx="11379200" cy="10918959"/>
          </a:xfrm>
          <a:prstGeom prst="rect">
            <a:avLst/>
          </a:prstGeom>
          <a:noFill/>
          <a:ln w="9525">
            <a:noFill/>
            <a:miter lim="800000"/>
            <a:headEnd/>
            <a:tailEnd/>
          </a:ln>
        </p:spPr>
        <p:txBody>
          <a:bodyPr wrap="square" lIns="84400" tIns="42200" rIns="84400" bIns="42200">
            <a:spAutoFit/>
          </a:bodyPr>
          <a:lstStyle/>
          <a:p>
            <a:pPr defTabSz="3760788">
              <a:defRPr/>
            </a:pPr>
            <a:r>
              <a:rPr lang="en-US" sz="3200" dirty="0"/>
              <a:t>What inspired me to do my research on History was because there is a real value to teaching history in the classroom. Learning from past mistakes, being able to build knowledge and a better understanding will help us appreciate the roots and causes of society’s sources. It will also build empathy towards other which can help us navigate the complexity of the world we live in. Having a classroom that is diverse creates more opportunities for students to learn more about their classmates' history and even their families' experiences. Creating this dynamic of endless learning of history. </a:t>
            </a:r>
          </a:p>
          <a:p>
            <a:pPr defTabSz="3760788">
              <a:defRPr/>
            </a:pPr>
            <a:endParaRPr lang="en-US" sz="3200" dirty="0"/>
          </a:p>
          <a:p>
            <a:pPr defTabSz="3760788">
              <a:defRPr/>
            </a:pPr>
            <a:r>
              <a:rPr lang="en-US" sz="3200" dirty="0"/>
              <a:t>Research in professional literature suggests that teaching history involves more than just dates; it is about making connections between past event and their impact on the present and the future. It is also crucial to foster an understanding of empathy and to develop critical thinking skills, according to “How to Teach History in a Culturally Responsive way.” (Cutler, 2023). This article also discuss to teaching  history empathetically to foster a profound understanding of the complexities involved in interpreting the past. This approach allows teachers to involve students in meaningful learning experiences. </a:t>
            </a:r>
          </a:p>
        </p:txBody>
      </p:sp>
      <p:sp>
        <p:nvSpPr>
          <p:cNvPr id="2053" name="Text Box 357"/>
          <p:cNvSpPr txBox="1">
            <a:spLocks noChangeArrowheads="1"/>
          </p:cNvSpPr>
          <p:nvPr/>
        </p:nvSpPr>
        <p:spPr bwMode="auto">
          <a:xfrm>
            <a:off x="1245255" y="6211527"/>
            <a:ext cx="10809962" cy="5502092"/>
          </a:xfrm>
          <a:prstGeom prst="rect">
            <a:avLst/>
          </a:prstGeom>
          <a:noFill/>
          <a:ln w="9525">
            <a:noFill/>
            <a:miter lim="800000"/>
            <a:headEnd/>
            <a:tailEnd/>
          </a:ln>
        </p:spPr>
        <p:txBody>
          <a:bodyPr wrap="square" lIns="0" tIns="42200" rIns="84400" bIns="42200">
            <a:spAutoFit/>
          </a:bodyPr>
          <a:lstStyle/>
          <a:p>
            <a:pPr defTabSz="3760788">
              <a:defRPr/>
            </a:pPr>
            <a:r>
              <a:rPr lang="en-US" sz="3200" dirty="0"/>
              <a:t>In Siena Italy, my peers and I did research that was conducted in and outside </a:t>
            </a:r>
            <a:r>
              <a:rPr lang="en-US" sz="3200"/>
              <a:t>of  The </a:t>
            </a:r>
            <a:r>
              <a:rPr lang="en-US" sz="3200" dirty="0"/>
              <a:t>International School </a:t>
            </a:r>
            <a:r>
              <a:rPr lang="en-US" sz="3200"/>
              <a:t>of Siena. </a:t>
            </a:r>
            <a:r>
              <a:rPr lang="en-US" sz="3200" dirty="0"/>
              <a:t>To expand our teaching careers and experiences.  My research focused on how teachers teach history curriculum in international schools, where diversity has a significant impact since students travel from all over the world to gain an education. The role of the IB International education is significant in my research to understand how a diverse student body alters the teaching of history and how the curriculum ensures inclusivity for all students without compromising their educational experience. </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344270" y="22692170"/>
            <a:ext cx="9599611" cy="946999"/>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a:t>
            </a:r>
            <a:r>
              <a:rPr lang="en-US" sz="2800" dirty="0">
                <a:hlinkClick r:id="rId3"/>
              </a:rPr>
              <a:t>History in the DP - International Baccalaureate® (ibo.org)</a:t>
            </a:r>
            <a:endParaRPr lang="en-US" sz="2800" dirty="0"/>
          </a:p>
          <a:p>
            <a:pPr marL="457200" indent="-457200" defTabSz="3760788">
              <a:defRPr/>
            </a:pPr>
            <a:r>
              <a:rPr lang="en-US" sz="2800" dirty="0"/>
              <a:t>History in Diploma Program- International baccalaureate</a:t>
            </a:r>
          </a:p>
        </p:txBody>
      </p:sp>
      <p:sp>
        <p:nvSpPr>
          <p:cNvPr id="2413" name="Text Box 365"/>
          <p:cNvSpPr txBox="1">
            <a:spLocks noChangeArrowheads="1"/>
          </p:cNvSpPr>
          <p:nvPr/>
        </p:nvSpPr>
        <p:spPr bwMode="auto">
          <a:xfrm>
            <a:off x="25432532" y="22018650"/>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10241851"/>
          </a:xfrm>
          <a:prstGeom prst="rect">
            <a:avLst/>
          </a:prstGeom>
          <a:noFill/>
          <a:ln w="9525">
            <a:noFill/>
            <a:miter lim="800000"/>
            <a:headEnd/>
            <a:tailEnd/>
          </a:ln>
        </p:spPr>
        <p:txBody>
          <a:bodyPr wrap="square" lIns="84400" tIns="42200" rIns="84400" bIns="42200">
            <a:spAutoFit/>
          </a:bodyPr>
          <a:lstStyle/>
          <a:p>
            <a:pPr>
              <a:defRPr/>
            </a:pPr>
            <a:endParaRPr lang="en-US" sz="2400" dirty="0"/>
          </a:p>
          <a:p>
            <a:pPr>
              <a:defRPr/>
            </a:pPr>
            <a:r>
              <a:rPr lang="en-US" sz="2800" dirty="0"/>
              <a:t>Student teaching at the International School of Siena, I had the opportunity to interview my mentor teacher. I inquired if Monica would share her insights on teaching history to a diverse student body. She explained that teaching history in an international school requires acknowledging and embracing that diversity exist in the classroom. And that it should be celebrated. Miss. Monica would display this by singing “Happy Birthday in the student's native language, Italian and in English. It was inspiring to see the students be excited to engage in each others' cultures.</a:t>
            </a:r>
            <a:r>
              <a:rPr lang="en-US" sz="2800" dirty="0">
                <a:highlight>
                  <a:srgbClr val="FFFFFF"/>
                </a:highlight>
                <a:latin typeface="Arial" panose="020B0604020202020204" pitchFamily="34" charset="0"/>
              </a:rPr>
              <a:t> </a:t>
            </a:r>
          </a:p>
          <a:p>
            <a:pPr>
              <a:defRPr/>
            </a:pPr>
            <a:r>
              <a:rPr lang="en-US" sz="2800" dirty="0"/>
              <a:t>During my time at the International  School of Siena, I taught a primary class. In grade 5, the curriculum included a Unit of Inquiry that integrated the student's history. The focus was on production, and we discussed the differences between unethical and ethical workspaces, as well as the operations of factories in various countries. The concept of fair trade was introduced, emphasizing the importance of being aware of the origins of purchased goods. Fair trade is a global movement to improve the lives of farmers in developing countries. It was inspiring to witness the students. Engagement; they eagerly shared fair-trade products and food from their own homes. </a:t>
            </a:r>
          </a:p>
          <a:p>
            <a:pPr>
              <a:defRPr/>
            </a:pPr>
            <a:endParaRPr lang="en-US" sz="2400" dirty="0">
              <a:highlight>
                <a:srgbClr val="FFFFFF"/>
              </a:highlight>
              <a:latin typeface="Arial" panose="020B0604020202020204" pitchFamily="34" charset="0"/>
            </a:endParaRPr>
          </a:p>
          <a:p>
            <a:pPr>
              <a:defRPr/>
            </a:pPr>
            <a:endParaRPr lang="en-US" sz="2400" dirty="0">
              <a:highlight>
                <a:srgbClr val="FFFFFF"/>
              </a:highlight>
              <a:latin typeface="Arial" panose="020B0604020202020204" pitchFamily="34" charset="0"/>
            </a:endParaRPr>
          </a:p>
        </p:txBody>
      </p:sp>
      <p:sp>
        <p:nvSpPr>
          <p:cNvPr id="2063" name="Text Box 370"/>
          <p:cNvSpPr txBox="1">
            <a:spLocks noChangeArrowheads="1"/>
          </p:cNvSpPr>
          <p:nvPr/>
        </p:nvSpPr>
        <p:spPr bwMode="auto">
          <a:xfrm>
            <a:off x="25527000" y="15913461"/>
            <a:ext cx="10134600" cy="2978324"/>
          </a:xfrm>
          <a:prstGeom prst="rect">
            <a:avLst/>
          </a:prstGeom>
          <a:noFill/>
          <a:ln w="9525">
            <a:noFill/>
            <a:miter lim="800000"/>
            <a:headEnd/>
            <a:tailEnd/>
          </a:ln>
        </p:spPr>
        <p:txBody>
          <a:bodyPr wrap="square" lIns="84400" tIns="42200" rIns="84400" bIns="42200">
            <a:spAutoFit/>
          </a:bodyPr>
          <a:lstStyle/>
          <a:p>
            <a:pPr>
              <a:defRPr/>
            </a:pPr>
            <a:endParaRPr lang="en-US" sz="2400" dirty="0"/>
          </a:p>
          <a:p>
            <a:pPr>
              <a:defRPr/>
            </a:pPr>
            <a:endParaRPr lang="en-US" sz="2400" dirty="0"/>
          </a:p>
          <a:p>
            <a:pPr>
              <a:defRPr/>
            </a:pPr>
            <a:r>
              <a:rPr lang="en-US" sz="2800" dirty="0"/>
              <a:t>Teachers will be able to bring light to what is constantly going on in the world. Keep learning about one another through history. We as teachers can guide our students to how we approach people with different cultures who have had past conflicts resolved.</a:t>
            </a:r>
          </a:p>
        </p:txBody>
      </p:sp>
      <p:sp>
        <p:nvSpPr>
          <p:cNvPr id="2066" name="Text Box 356"/>
          <p:cNvSpPr txBox="1">
            <a:spLocks noChangeArrowheads="1"/>
          </p:cNvSpPr>
          <p:nvPr/>
        </p:nvSpPr>
        <p:spPr bwMode="auto">
          <a:xfrm>
            <a:off x="12858548" y="17228098"/>
            <a:ext cx="11318876" cy="8518302"/>
          </a:xfrm>
          <a:prstGeom prst="rect">
            <a:avLst/>
          </a:prstGeom>
          <a:noFill/>
          <a:ln w="9525">
            <a:noFill/>
            <a:miter lim="800000"/>
            <a:headEnd/>
            <a:tailEnd/>
          </a:ln>
        </p:spPr>
        <p:txBody>
          <a:bodyPr lIns="84400" tIns="42200" rIns="84400" bIns="42200">
            <a:spAutoFit/>
          </a:bodyPr>
          <a:lstStyle/>
          <a:p>
            <a:pPr defTabSz="3760788">
              <a:defRPr/>
            </a:pPr>
            <a:endParaRPr lang="en-US" sz="2400" dirty="0"/>
          </a:p>
          <a:p>
            <a:pPr defTabSz="3760788">
              <a:defRPr/>
            </a:pPr>
            <a:r>
              <a:rPr lang="en-US" sz="2400" dirty="0"/>
              <a:t> </a:t>
            </a:r>
            <a:r>
              <a:rPr lang="en-US" sz="2800" dirty="0"/>
              <a:t>According to the International Baccalaureate for the Diploma Program (DP), structures its history courses around pivotal historical events, encompassing political, economic, social, and cultural aspects. Students learn to think historically and develop skills that enhance their understanding of history. A significant aspect of the IB curriculum is the ability to compare instances from various world regions, which cultivates a broad- minded approach in students. The IB curriculum offers history at the standard level and the higher level as well. </a:t>
            </a:r>
          </a:p>
          <a:p>
            <a:pPr defTabSz="3760788">
              <a:defRPr/>
            </a:pPr>
            <a:r>
              <a:rPr lang="en-US" sz="2800" dirty="0"/>
              <a:t>In my research, I discovered that much of my professional literature corresponded with my observations at Siena international School. My mentor teacher exemplified the teaching of empathy in the classroom by guiding students through a simulation of a workspace lacking ethical laws. This exercise enabled students to grasp the frustration of unfair treatment. They embodied the experience and then reflected mentally. Subsequently, they articulated their perceptions of ethical and unethical scenarios encountered during the activity, thereby integrating empathy into historical education. </a:t>
            </a:r>
          </a:p>
          <a:p>
            <a:pPr defTabSz="3760788">
              <a:defRPr/>
            </a:pPr>
            <a:endParaRPr lang="en-US" sz="2400" dirty="0"/>
          </a:p>
          <a:p>
            <a:pPr defTabSz="3760788">
              <a:defRPr/>
            </a:pPr>
            <a:endParaRPr lang="en-US" sz="2400" dirty="0"/>
          </a:p>
        </p:txBody>
      </p:sp>
      <p:sp>
        <p:nvSpPr>
          <p:cNvPr id="2072" name="Text Box 364"/>
          <p:cNvSpPr txBox="1">
            <a:spLocks noChangeArrowheads="1"/>
          </p:cNvSpPr>
          <p:nvPr/>
        </p:nvSpPr>
        <p:spPr bwMode="auto">
          <a:xfrm>
            <a:off x="25422153" y="19436881"/>
            <a:ext cx="9365768" cy="2670547"/>
          </a:xfrm>
          <a:prstGeom prst="rect">
            <a:avLst/>
          </a:prstGeom>
          <a:noFill/>
          <a:ln w="9525">
            <a:noFill/>
            <a:miter lim="800000"/>
            <a:headEnd/>
            <a:tailEnd/>
          </a:ln>
        </p:spPr>
        <p:txBody>
          <a:bodyPr wrap="square" lIns="84400" tIns="42200" rIns="84400" bIns="42200">
            <a:spAutoFit/>
          </a:bodyPr>
          <a:lstStyle/>
          <a:p>
            <a:pPr defTabSz="3760788">
              <a:defRPr/>
            </a:pPr>
            <a:endParaRPr lang="en-US" sz="2800" dirty="0"/>
          </a:p>
          <a:p>
            <a:pPr defTabSz="3760788">
              <a:defRPr/>
            </a:pPr>
            <a:r>
              <a:rPr lang="en-US" sz="2800" dirty="0"/>
              <a:t>Thank you to Buffalo State University and the wonderful professors that helped guide me through this experience. Thank you to Buffalo State International Education Conference for the Financial support while continuing my education</a:t>
            </a:r>
            <a:r>
              <a:rPr lang="en-US" sz="2400" dirty="0"/>
              <a:t>. </a:t>
            </a:r>
          </a:p>
        </p:txBody>
      </p:sp>
      <p:sp>
        <p:nvSpPr>
          <p:cNvPr id="43" name="Text Box 365"/>
          <p:cNvSpPr txBox="1">
            <a:spLocks noChangeArrowheads="1"/>
          </p:cNvSpPr>
          <p:nvPr/>
        </p:nvSpPr>
        <p:spPr bwMode="auto">
          <a:xfrm>
            <a:off x="25432532" y="19016616"/>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595780" y="11884990"/>
            <a:ext cx="4267200" cy="3416320"/>
          </a:xfrm>
          <a:prstGeom prst="rect">
            <a:avLst/>
          </a:prstGeom>
          <a:noFill/>
          <a:ln w="9525">
            <a:noFill/>
            <a:miter lim="800000"/>
            <a:headEnd/>
            <a:tailEnd/>
          </a:ln>
        </p:spPr>
        <p:txBody>
          <a:bodyPr lIns="91440" tIns="45720" rIns="91440" bIns="45720">
            <a:spAutoFit/>
          </a:bodyPr>
          <a:lstStyle/>
          <a:p>
            <a:pPr>
              <a:defRPr/>
            </a:pPr>
            <a:r>
              <a:rPr lang="en-US" sz="2400" dirty="0"/>
              <a:t>This picture is of me standing next to the production wall. The wall has pictures of child labor and unethical workspaces in different countries. The picture also has the main productions that Italy is known for. (leather shoes, wine, pasta etc.)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2580540" y="5149034"/>
            <a:ext cx="11172612" cy="448642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Method </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r>
              <a:rPr lang="en-US" sz="3200" dirty="0"/>
              <a:t>To collect the data, I had analyzed how teachers taught history with a student body with diverse backgrounds and what are their experiences have been. I was looking for evidence and precautions that teachers and administrators take to teach an applicable curriculum. </a:t>
            </a: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66800" y="13063443"/>
            <a:ext cx="113792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cs typeface="Arial" panose="020B0604020202020204" pitchFamily="34" charset="0"/>
              </a:rPr>
              <a:t>Background</a:t>
            </a:r>
          </a:p>
        </p:txBody>
      </p:sp>
      <p:sp>
        <p:nvSpPr>
          <p:cNvPr id="28" name="Text Box 362"/>
          <p:cNvSpPr txBox="1">
            <a:spLocks noChangeArrowheads="1"/>
          </p:cNvSpPr>
          <p:nvPr/>
        </p:nvSpPr>
        <p:spPr bwMode="auto">
          <a:xfrm>
            <a:off x="1304905" y="5243690"/>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Interpretations of Findings </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22301" y="15813271"/>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cs typeface="Arial" panose="020B0604020202020204" pitchFamily="34" charset="0"/>
              </a:rPr>
              <a:t>Conclusions</a:t>
            </a:r>
            <a:endParaRPr lang="en-US" sz="3200" dirty="0">
              <a:latin typeface="Arial" panose="020B0604020202020204" pitchFamily="34" charset="0"/>
              <a:cs typeface="Arial" panose="020B0604020202020204" pitchFamily="34" charset="0"/>
            </a:endParaRPr>
          </a:p>
        </p:txBody>
      </p:sp>
      <p:sp>
        <p:nvSpPr>
          <p:cNvPr id="31" name="Text Box 359"/>
          <p:cNvSpPr txBox="1">
            <a:spLocks noChangeArrowheads="1"/>
          </p:cNvSpPr>
          <p:nvPr/>
        </p:nvSpPr>
        <p:spPr bwMode="auto">
          <a:xfrm>
            <a:off x="13030986" y="16637427"/>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Findings </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pic>
        <p:nvPicPr>
          <p:cNvPr id="8" name="Picture 7" descr="A person standing next to a bulletin board&#10;&#10;Description automatically generated">
            <a:extLst>
              <a:ext uri="{FF2B5EF4-FFF2-40B4-BE49-F238E27FC236}">
                <a16:creationId xmlns:a16="http://schemas.microsoft.com/office/drawing/2014/main" id="{96580E06-7BE3-F41D-B5AE-15D0EB741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37003" y="9635463"/>
            <a:ext cx="8201109" cy="7187925"/>
          </a:xfrm>
          <a:prstGeom prst="rect">
            <a:avLst/>
          </a:prstGeom>
        </p:spPr>
      </p:pic>
      <p:sp>
        <p:nvSpPr>
          <p:cNvPr id="6" name="TextBox 5">
            <a:extLst>
              <a:ext uri="{FF2B5EF4-FFF2-40B4-BE49-F238E27FC236}">
                <a16:creationId xmlns:a16="http://schemas.microsoft.com/office/drawing/2014/main" id="{F1653F44-1552-CDE4-8927-11F262801E06}"/>
              </a:ext>
            </a:extLst>
          </p:cNvPr>
          <p:cNvSpPr txBox="1"/>
          <p:nvPr/>
        </p:nvSpPr>
        <p:spPr>
          <a:xfrm>
            <a:off x="25432532" y="23774080"/>
            <a:ext cx="9809330" cy="1569660"/>
          </a:xfrm>
          <a:prstGeom prst="rect">
            <a:avLst/>
          </a:prstGeom>
          <a:noFill/>
        </p:spPr>
        <p:txBody>
          <a:bodyPr wrap="square" rtlCol="0">
            <a:spAutoFit/>
          </a:bodyPr>
          <a:lstStyle/>
          <a:p>
            <a:r>
              <a:rPr lang="en-US" sz="3200" dirty="0"/>
              <a:t>Cutler, D. (2023 June 8).. </a:t>
            </a:r>
            <a:r>
              <a:rPr lang="en-US" sz="3200" i="1" dirty="0"/>
              <a:t>How to Teach History in a Culturally Responsive way.</a:t>
            </a:r>
          </a:p>
          <a:p>
            <a:endParaRPr lang="en-US" sz="3200" dirty="0"/>
          </a:p>
        </p:txBody>
      </p:sp>
      <p:sp>
        <p:nvSpPr>
          <p:cNvPr id="10" name="TextBox 9">
            <a:extLst>
              <a:ext uri="{FF2B5EF4-FFF2-40B4-BE49-F238E27FC236}">
                <a16:creationId xmlns:a16="http://schemas.microsoft.com/office/drawing/2014/main" id="{69A9ACD7-A2CE-C5A6-56B8-371C182C010D}"/>
              </a:ext>
            </a:extLst>
          </p:cNvPr>
          <p:cNvSpPr txBox="1"/>
          <p:nvPr/>
        </p:nvSpPr>
        <p:spPr>
          <a:xfrm>
            <a:off x="25533832" y="25337014"/>
            <a:ext cx="8841822" cy="1384995"/>
          </a:xfrm>
          <a:prstGeom prst="rect">
            <a:avLst/>
          </a:prstGeom>
          <a:noFill/>
        </p:spPr>
        <p:txBody>
          <a:bodyPr wrap="square" rtlCol="0">
            <a:spAutoFit/>
          </a:bodyPr>
          <a:lstStyle/>
          <a:p>
            <a:r>
              <a:rPr lang="en-US" sz="2800" dirty="0"/>
              <a:t>Malinowski, H.W. &amp; Zorn, Vera. (1973). </a:t>
            </a:r>
            <a:r>
              <a:rPr lang="en-US" sz="2800" i="1" dirty="0"/>
              <a:t>The United Nations International school: it’s history and development. </a:t>
            </a:r>
            <a:r>
              <a:rPr lang="en-US" sz="2800" dirty="0"/>
              <a:t>United Nations International School.</a:t>
            </a:r>
          </a:p>
        </p:txBody>
      </p:sp>
    </p:spTree>
  </p:cSld>
  <p:clrMapOvr>
    <a:masterClrMapping/>
  </p:clrMapOvr>
</p:sld>
</file>

<file path=ppt/theme/theme1.xml><?xml version="1.0" encoding="utf-8"?>
<a:theme xmlns:a="http://schemas.openxmlformats.org/drawingml/2006/main" name="Office Theme">
  <a:themeElements>
    <a:clrScheme name="Custom 64">
      <a:dk1>
        <a:sysClr val="windowText" lastClr="000000"/>
      </a:dk1>
      <a:lt1>
        <a:sysClr val="window" lastClr="FFFFFF"/>
      </a:lt1>
      <a:dk2>
        <a:srgbClr val="373545"/>
      </a:dk2>
      <a:lt2>
        <a:srgbClr val="CEDBE6"/>
      </a:lt2>
      <a:accent1>
        <a:srgbClr val="024EAA"/>
      </a:accent1>
      <a:accent2>
        <a:srgbClr val="59A2FC"/>
      </a:accent2>
      <a:accent3>
        <a:srgbClr val="9AD3D9"/>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1F85A7092E86418BE92168A834AA88" ma:contentTypeVersion="16" ma:contentTypeDescription="Create a new document." ma:contentTypeScope="" ma:versionID="251e280dc0f16787396e65628065169b">
  <xsd:schema xmlns:xsd="http://www.w3.org/2001/XMLSchema" xmlns:xs="http://www.w3.org/2001/XMLSchema" xmlns:p="http://schemas.microsoft.com/office/2006/metadata/properties" xmlns:ns3="89fa59a7-90ab-4117-b727-166c71f9bc38" xmlns:ns4="42494d1c-0e20-4e89-8f19-695e663783bf" targetNamespace="http://schemas.microsoft.com/office/2006/metadata/properties" ma:root="true" ma:fieldsID="81692e41f71f8e30e6f7c81d60dd80c5" ns3:_="" ns4:_="">
    <xsd:import namespace="89fa59a7-90ab-4117-b727-166c71f9bc38"/>
    <xsd:import namespace="42494d1c-0e20-4e89-8f19-695e663783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fa59a7-90ab-4117-b727-166c71f9bc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494d1c-0e20-4e89-8f19-695e663783b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9fa59a7-90ab-4117-b727-166c71f9bc38" xsi:nil="true"/>
  </documentManagement>
</p:properties>
</file>

<file path=customXml/itemProps1.xml><?xml version="1.0" encoding="utf-8"?>
<ds:datastoreItem xmlns:ds="http://schemas.openxmlformats.org/officeDocument/2006/customXml" ds:itemID="{6E6DB6C9-8113-4D09-AED1-8575F9870C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fa59a7-90ab-4117-b727-166c71f9bc38"/>
    <ds:schemaRef ds:uri="42494d1c-0e20-4e89-8f19-695e663783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1ABD10-F076-453E-A4A8-E88086A27F61}">
  <ds:schemaRefs>
    <ds:schemaRef ds:uri="http://schemas.microsoft.com/sharepoint/v3/contenttype/forms"/>
  </ds:schemaRefs>
</ds:datastoreItem>
</file>

<file path=customXml/itemProps3.xml><?xml version="1.0" encoding="utf-8"?>
<ds:datastoreItem xmlns:ds="http://schemas.openxmlformats.org/officeDocument/2006/customXml" ds:itemID="{780F6206-4B9F-4C01-807E-382CAF62394F}">
  <ds:schemaRefs>
    <ds:schemaRef ds:uri="http://purl.org/dc/terms/"/>
    <ds:schemaRef ds:uri="http://schemas.openxmlformats.org/package/2006/metadata/core-properties"/>
    <ds:schemaRef ds:uri="89fa59a7-90ab-4117-b727-166c71f9bc38"/>
    <ds:schemaRef ds:uri="http://purl.org/dc/elements/1.1/"/>
    <ds:schemaRef ds:uri="http://www.w3.org/XML/1998/namespace"/>
    <ds:schemaRef ds:uri="http://schemas.microsoft.com/office/2006/documentManagement/types"/>
    <ds:schemaRef ds:uri="42494d1c-0e20-4e89-8f19-695e663783bf"/>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16520</TotalTime>
  <Words>993</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Horstman-Riphahn, Tamara H.</cp:lastModifiedBy>
  <cp:revision>152</cp:revision>
  <dcterms:created xsi:type="dcterms:W3CDTF">2005-03-16T15:57:41Z</dcterms:created>
  <dcterms:modified xsi:type="dcterms:W3CDTF">2024-06-12T19:27:19Z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0x0101001E1F85A7092E86418BE92168A834AA88</vt:lpwstr>
  </property>
</Properties>
</file>