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939DF-98A2-7815-6DBA-FB7256FC0EBB}" v="165" dt="2024-06-05T13:16:50.547"/>
    <p1510:client id="{759A157D-02E3-7AC5-99C9-109DCAAE6742}" v="294" dt="2024-06-06T15:14:18.978"/>
    <p1510:client id="{BAD326B4-7E36-0CAE-03D5-5F37535BBCC0}" v="2" dt="2024-06-06T17:12:09.919"/>
    <p1510:client id="{BEB48D34-A7B2-F0B4-ED43-59F8F9840860}" v="10058" dt="2024-06-04T22:52:06.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ubb, Kelsey E" userId="S::chubbke01@buffalostate.edu::68a72752-bbfb-4751-b1d8-16fd2c167b3d" providerId="AD" clId="Web-{BAD326B4-7E36-0CAE-03D5-5F37535BBCC0}"/>
    <pc:docChg chg="modSld">
      <pc:chgData name="Chubb, Kelsey E" userId="S::chubbke01@buffalostate.edu::68a72752-bbfb-4751-b1d8-16fd2c167b3d" providerId="AD" clId="Web-{BAD326B4-7E36-0CAE-03D5-5F37535BBCC0}" dt="2024-06-06T17:12:09.919" v="0" actId="20577"/>
      <pc:docMkLst>
        <pc:docMk/>
      </pc:docMkLst>
      <pc:sldChg chg="modSp">
        <pc:chgData name="Chubb, Kelsey E" userId="S::chubbke01@buffalostate.edu::68a72752-bbfb-4751-b1d8-16fd2c167b3d" providerId="AD" clId="Web-{BAD326B4-7E36-0CAE-03D5-5F37535BBCC0}" dt="2024-06-06T17:12:09.919" v="0" actId="20577"/>
        <pc:sldMkLst>
          <pc:docMk/>
          <pc:sldMk cId="0" sldId="256"/>
        </pc:sldMkLst>
        <pc:spChg chg="mod">
          <ac:chgData name="Chubb, Kelsey E" userId="S::chubbke01@buffalostate.edu::68a72752-bbfb-4751-b1d8-16fd2c167b3d" providerId="AD" clId="Web-{BAD326B4-7E36-0CAE-03D5-5F37535BBCC0}" dt="2024-06-06T17:12:09.919" v="0" actId="20577"/>
          <ac:spMkLst>
            <pc:docMk/>
            <pc:sldMk cId="0" sldId="256"/>
            <ac:spMk id="26" creationId="{00000000-0000-0000-0000-000000000000}"/>
          </ac:spMkLst>
        </pc:spChg>
      </pc:sldChg>
    </pc:docChg>
  </pc:docChgLst>
  <pc:docChgLst>
    <pc:chgData name="Chubb, Kelsey E" userId="S::chubbke01@buffalostate.edu::68a72752-bbfb-4751-b1d8-16fd2c167b3d" providerId="AD" clId="Web-{759A157D-02E3-7AC5-99C9-109DCAAE6742}"/>
    <pc:docChg chg="modSld">
      <pc:chgData name="Chubb, Kelsey E" userId="S::chubbke01@buffalostate.edu::68a72752-bbfb-4751-b1d8-16fd2c167b3d" providerId="AD" clId="Web-{759A157D-02E3-7AC5-99C9-109DCAAE6742}" dt="2024-06-06T15:14:18.978" v="164" actId="20577"/>
      <pc:docMkLst>
        <pc:docMk/>
      </pc:docMkLst>
      <pc:sldChg chg="modSp">
        <pc:chgData name="Chubb, Kelsey E" userId="S::chubbke01@buffalostate.edu::68a72752-bbfb-4751-b1d8-16fd2c167b3d" providerId="AD" clId="Web-{759A157D-02E3-7AC5-99C9-109DCAAE6742}" dt="2024-06-06T15:14:18.978" v="164" actId="20577"/>
        <pc:sldMkLst>
          <pc:docMk/>
          <pc:sldMk cId="0" sldId="256"/>
        </pc:sldMkLst>
        <pc:spChg chg="mod">
          <ac:chgData name="Chubb, Kelsey E" userId="S::chubbke01@buffalostate.edu::68a72752-bbfb-4751-b1d8-16fd2c167b3d" providerId="AD" clId="Web-{759A157D-02E3-7AC5-99C9-109DCAAE6742}" dt="2024-06-06T14:43:45.468" v="8" actId="1076"/>
          <ac:spMkLst>
            <pc:docMk/>
            <pc:sldMk cId="0" sldId="256"/>
            <ac:spMk id="9" creationId="{9EA2AD4F-5DC1-DB12-9B0B-56C11E878371}"/>
          </ac:spMkLst>
        </pc:spChg>
        <pc:spChg chg="mod">
          <ac:chgData name="Chubb, Kelsey E" userId="S::chubbke01@buffalostate.edu::68a72752-bbfb-4751-b1d8-16fd2c167b3d" providerId="AD" clId="Web-{759A157D-02E3-7AC5-99C9-109DCAAE6742}" dt="2024-06-06T14:46:20.972" v="15" actId="1076"/>
          <ac:spMkLst>
            <pc:docMk/>
            <pc:sldMk cId="0" sldId="256"/>
            <ac:spMk id="10" creationId="{BB1C891E-4270-12D4-5A0A-DDCDAEEAC94E}"/>
          </ac:spMkLst>
        </pc:spChg>
        <pc:spChg chg="mod">
          <ac:chgData name="Chubb, Kelsey E" userId="S::chubbke01@buffalostate.edu::68a72752-bbfb-4751-b1d8-16fd2c167b3d" providerId="AD" clId="Web-{759A157D-02E3-7AC5-99C9-109DCAAE6742}" dt="2024-06-06T14:44:00.328" v="10" actId="1076"/>
          <ac:spMkLst>
            <pc:docMk/>
            <pc:sldMk cId="0" sldId="256"/>
            <ac:spMk id="11" creationId="{CCAC257F-594F-60AF-A504-3B66938F02EA}"/>
          </ac:spMkLst>
        </pc:spChg>
        <pc:spChg chg="mod">
          <ac:chgData name="Chubb, Kelsey E" userId="S::chubbke01@buffalostate.edu::68a72752-bbfb-4751-b1d8-16fd2c167b3d" providerId="AD" clId="Web-{759A157D-02E3-7AC5-99C9-109DCAAE6742}" dt="2024-06-06T15:14:18.978" v="164" actId="20577"/>
          <ac:spMkLst>
            <pc:docMk/>
            <pc:sldMk cId="0" sldId="256"/>
            <ac:spMk id="2058" creationId="{00000000-0000-0000-0000-000000000000}"/>
          </ac:spMkLst>
        </pc:spChg>
        <pc:picChg chg="mod">
          <ac:chgData name="Chubb, Kelsey E" userId="S::chubbke01@buffalostate.edu::68a72752-bbfb-4751-b1d8-16fd2c167b3d" providerId="AD" clId="Web-{759A157D-02E3-7AC5-99C9-109DCAAE6742}" dt="2024-06-06T14:43:38.140" v="7" actId="1076"/>
          <ac:picMkLst>
            <pc:docMk/>
            <pc:sldMk cId="0" sldId="256"/>
            <ac:picMk id="2" creationId="{D07A62FD-E3CB-0FCB-652A-48458412258E}"/>
          </ac:picMkLst>
        </pc:picChg>
        <pc:picChg chg="mod">
          <ac:chgData name="Chubb, Kelsey E" userId="S::chubbke01@buffalostate.edu::68a72752-bbfb-4751-b1d8-16fd2c167b3d" providerId="AD" clId="Web-{759A157D-02E3-7AC5-99C9-109DCAAE6742}" dt="2024-06-06T14:43:29.562" v="6" actId="1076"/>
          <ac:picMkLst>
            <pc:docMk/>
            <pc:sldMk cId="0" sldId="256"/>
            <ac:picMk id="7" creationId="{AD22C798-6BAC-A20F-43A1-CFEF2A05AC52}"/>
          </ac:picMkLst>
        </pc:picChg>
        <pc:picChg chg="mod">
          <ac:chgData name="Chubb, Kelsey E" userId="S::chubbke01@buffalostate.edu::68a72752-bbfb-4751-b1d8-16fd2c167b3d" providerId="AD" clId="Web-{759A157D-02E3-7AC5-99C9-109DCAAE6742}" dt="2024-06-06T14:43:26.468" v="5" actId="1076"/>
          <ac:picMkLst>
            <pc:docMk/>
            <pc:sldMk cId="0" sldId="256"/>
            <ac:picMk id="8" creationId="{36501CB2-26BE-5C1C-94A4-858D0AE2FCE8}"/>
          </ac:picMkLst>
        </pc:picChg>
      </pc:sldChg>
    </pc:docChg>
  </pc:docChgLst>
  <pc:docChgLst>
    <pc:chgData name="Chubb, Kelsey E" userId="S::chubbke01@buffalostate.edu::68a72752-bbfb-4751-b1d8-16fd2c167b3d" providerId="AD" clId="Web-{709939DF-98A2-7815-6DBA-FB7256FC0EBB}"/>
    <pc:docChg chg="modSld">
      <pc:chgData name="Chubb, Kelsey E" userId="S::chubbke01@buffalostate.edu::68a72752-bbfb-4751-b1d8-16fd2c167b3d" providerId="AD" clId="Web-{709939DF-98A2-7815-6DBA-FB7256FC0EBB}" dt="2024-06-05T13:16:47.484" v="79" actId="20577"/>
      <pc:docMkLst>
        <pc:docMk/>
      </pc:docMkLst>
      <pc:sldChg chg="modSp">
        <pc:chgData name="Chubb, Kelsey E" userId="S::chubbke01@buffalostate.edu::68a72752-bbfb-4751-b1d8-16fd2c167b3d" providerId="AD" clId="Web-{709939DF-98A2-7815-6DBA-FB7256FC0EBB}" dt="2024-06-05T13:16:47.484" v="79" actId="20577"/>
        <pc:sldMkLst>
          <pc:docMk/>
          <pc:sldMk cId="0" sldId="256"/>
        </pc:sldMkLst>
        <pc:spChg chg="mod">
          <ac:chgData name="Chubb, Kelsey E" userId="S::chubbke01@buffalostate.edu::68a72752-bbfb-4751-b1d8-16fd2c167b3d" providerId="AD" clId="Web-{709939DF-98A2-7815-6DBA-FB7256FC0EBB}" dt="2024-06-05T13:13:25.046" v="68" actId="1076"/>
          <ac:spMkLst>
            <pc:docMk/>
            <pc:sldMk cId="0" sldId="256"/>
            <ac:spMk id="6" creationId="{37852620-4236-AC23-C8F3-62BE6D4A035F}"/>
          </ac:spMkLst>
        </pc:spChg>
        <pc:spChg chg="mod">
          <ac:chgData name="Chubb, Kelsey E" userId="S::chubbke01@buffalostate.edu::68a72752-bbfb-4751-b1d8-16fd2c167b3d" providerId="AD" clId="Web-{709939DF-98A2-7815-6DBA-FB7256FC0EBB}" dt="2024-06-05T13:01:16.841" v="22" actId="20577"/>
          <ac:spMkLst>
            <pc:docMk/>
            <pc:sldMk cId="0" sldId="256"/>
            <ac:spMk id="26" creationId="{00000000-0000-0000-0000-000000000000}"/>
          </ac:spMkLst>
        </pc:spChg>
        <pc:spChg chg="mod">
          <ac:chgData name="Chubb, Kelsey E" userId="S::chubbke01@buffalostate.edu::68a72752-bbfb-4751-b1d8-16fd2c167b3d" providerId="AD" clId="Web-{709939DF-98A2-7815-6DBA-FB7256FC0EBB}" dt="2024-06-05T13:00:41.403" v="6" actId="20577"/>
          <ac:spMkLst>
            <pc:docMk/>
            <pc:sldMk cId="0" sldId="256"/>
            <ac:spMk id="27" creationId="{00000000-0000-0000-0000-000000000000}"/>
          </ac:spMkLst>
        </pc:spChg>
        <pc:spChg chg="mod">
          <ac:chgData name="Chubb, Kelsey E" userId="S::chubbke01@buffalostate.edu::68a72752-bbfb-4751-b1d8-16fd2c167b3d" providerId="AD" clId="Web-{709939DF-98A2-7815-6DBA-FB7256FC0EBB}" dt="2024-06-05T13:00:57.279" v="10" actId="20577"/>
          <ac:spMkLst>
            <pc:docMk/>
            <pc:sldMk cId="0" sldId="256"/>
            <ac:spMk id="29" creationId="{00000000-0000-0000-0000-000000000000}"/>
          </ac:spMkLst>
        </pc:spChg>
        <pc:spChg chg="mod">
          <ac:chgData name="Chubb, Kelsey E" userId="S::chubbke01@buffalostate.edu::68a72752-bbfb-4751-b1d8-16fd2c167b3d" providerId="AD" clId="Web-{709939DF-98A2-7815-6DBA-FB7256FC0EBB}" dt="2024-06-05T13:13:19.171" v="67" actId="20577"/>
          <ac:spMkLst>
            <pc:docMk/>
            <pc:sldMk cId="0" sldId="256"/>
            <ac:spMk id="2051" creationId="{00000000-0000-0000-0000-000000000000}"/>
          </ac:spMkLst>
        </pc:spChg>
        <pc:spChg chg="mod">
          <ac:chgData name="Chubb, Kelsey E" userId="S::chubbke01@buffalostate.edu::68a72752-bbfb-4751-b1d8-16fd2c167b3d" providerId="AD" clId="Web-{709939DF-98A2-7815-6DBA-FB7256FC0EBB}" dt="2024-06-05T13:12:29.374" v="58" actId="20577"/>
          <ac:spMkLst>
            <pc:docMk/>
            <pc:sldMk cId="0" sldId="256"/>
            <ac:spMk id="2053" creationId="{00000000-0000-0000-0000-000000000000}"/>
          </ac:spMkLst>
        </pc:spChg>
        <pc:spChg chg="mod">
          <ac:chgData name="Chubb, Kelsey E" userId="S::chubbke01@buffalostate.edu::68a72752-bbfb-4751-b1d8-16fd2c167b3d" providerId="AD" clId="Web-{709939DF-98A2-7815-6DBA-FB7256FC0EBB}" dt="2024-06-05T13:16:47.484" v="79" actId="20577"/>
          <ac:spMkLst>
            <pc:docMk/>
            <pc:sldMk cId="0" sldId="256"/>
            <ac:spMk id="2058" creationId="{00000000-0000-0000-0000-000000000000}"/>
          </ac:spMkLst>
        </pc:spChg>
        <pc:spChg chg="mod">
          <ac:chgData name="Chubb, Kelsey E" userId="S::chubbke01@buffalostate.edu::68a72752-bbfb-4751-b1d8-16fd2c167b3d" providerId="AD" clId="Web-{709939DF-98A2-7815-6DBA-FB7256FC0EBB}" dt="2024-06-05T13:16:32.640" v="77" actId="20577"/>
          <ac:spMkLst>
            <pc:docMk/>
            <pc:sldMk cId="0" sldId="256"/>
            <ac:spMk id="2061" creationId="{00000000-0000-0000-0000-000000000000}"/>
          </ac:spMkLst>
        </pc:spChg>
        <pc:spChg chg="mod">
          <ac:chgData name="Chubb, Kelsey E" userId="S::chubbke01@buffalostate.edu::68a72752-bbfb-4751-b1d8-16fd2c167b3d" providerId="AD" clId="Web-{709939DF-98A2-7815-6DBA-FB7256FC0EBB}" dt="2024-06-05T13:01:44.544" v="31" actId="20577"/>
          <ac:spMkLst>
            <pc:docMk/>
            <pc:sldMk cId="0" sldId="256"/>
            <ac:spMk id="2402" creationId="{00000000-0000-0000-0000-000000000000}"/>
          </ac:spMkLst>
        </pc:spChg>
        <pc:picChg chg="mod">
          <ac:chgData name="Chubb, Kelsey E" userId="S::chubbke01@buffalostate.edu::68a72752-bbfb-4751-b1d8-16fd2c167b3d" providerId="AD" clId="Web-{709939DF-98A2-7815-6DBA-FB7256FC0EBB}" dt="2024-06-05T13:09:46.186" v="32" actId="1076"/>
          <ac:picMkLst>
            <pc:docMk/>
            <pc:sldMk cId="0" sldId="256"/>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a:t>Click to edit Master title style</a:t>
            </a:r>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iles.eric.ed.gov/fulltext/ED622897.pdf" TargetMode="External"/><Relationship Id="rId7" Type="http://schemas.openxmlformats.org/officeDocument/2006/relationships/image" Target="../media/image5.jpeg"/><Relationship Id="rId2" Type="http://schemas.openxmlformats.org/officeDocument/2006/relationships/hyperlink" Target="https://www.ibo.org/globalassets/new-structure/about-the-ib/pdfs/what-is-an-ib-education-en.pdf"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3508653"/>
          </a:xfrm>
          <a:prstGeom prst="rect">
            <a:avLst/>
          </a:prstGeom>
          <a:noFill/>
          <a:ln w="9525">
            <a:noFill/>
            <a:miter lim="800000"/>
            <a:headEnd/>
            <a:tailEnd/>
          </a:ln>
          <a:effectLst/>
        </p:spPr>
        <p:txBody>
          <a:bodyPr wrap="square" lIns="84400" tIns="411480" rIns="84400" bIns="320040" anchor="t">
            <a:sp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a:rPr>
              <a:t>Career Exploration Opportunities for DP Students  </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a:rPr>
              <a:t>          </a:t>
            </a:r>
            <a:r>
              <a:rPr lang="en-US" sz="4000" b="1" dirty="0">
                <a:latin typeface="Arial Black"/>
              </a:rPr>
              <a:t> Kelsey Chubb, Business Marketing Education  ·   Dr. Kerry Renzoni, Associate Professor of Undergraduate Music Education</a:t>
            </a:r>
          </a:p>
        </p:txBody>
      </p:sp>
      <p:sp>
        <p:nvSpPr>
          <p:cNvPr id="2051" name="Text Box 355"/>
          <p:cNvSpPr txBox="1">
            <a:spLocks noChangeArrowheads="1"/>
          </p:cNvSpPr>
          <p:nvPr/>
        </p:nvSpPr>
        <p:spPr bwMode="auto">
          <a:xfrm>
            <a:off x="1252352" y="13711865"/>
            <a:ext cx="11814053" cy="2670547"/>
          </a:xfrm>
          <a:prstGeom prst="rect">
            <a:avLst/>
          </a:prstGeom>
          <a:noFill/>
          <a:ln w="9525">
            <a:noFill/>
            <a:miter lim="800000"/>
            <a:headEnd/>
            <a:tailEnd/>
          </a:ln>
        </p:spPr>
        <p:txBody>
          <a:bodyPr wrap="square" lIns="84400" tIns="42200" rIns="84400" bIns="42200" anchor="t">
            <a:spAutoFit/>
          </a:bodyPr>
          <a:lstStyle/>
          <a:p>
            <a:pPr defTabSz="3760788">
              <a:defRPr/>
            </a:pPr>
            <a:r>
              <a:rPr lang="en-US" sz="2400" dirty="0">
                <a:latin typeface="Arial"/>
                <a:cs typeface="Arial"/>
              </a:rPr>
              <a:t>In the American Public school system, business is classified under the category of Career and Technical Education. These classes are often offered as electives, that can possibly be endorsed by a local university awarding credit hours for specific classes such as marketing, or accounting.  </a:t>
            </a:r>
          </a:p>
          <a:p>
            <a:pPr defTabSz="3760788">
              <a:defRPr/>
            </a:pPr>
            <a:endParaRPr lang="en-US" sz="2400" dirty="0">
              <a:latin typeface="Arial"/>
              <a:cs typeface="Arial"/>
            </a:endParaRPr>
          </a:p>
          <a:p>
            <a:pPr defTabSz="3760788">
              <a:defRPr/>
            </a:pPr>
            <a:endParaRPr lang="en-US" sz="2400" dirty="0">
              <a:latin typeface="Arial"/>
              <a:cs typeface="Arial"/>
            </a:endParaRPr>
          </a:p>
          <a:p>
            <a:pPr defTabSz="3760788">
              <a:defRPr/>
            </a:pPr>
            <a:endParaRPr lang="en-US" sz="2400" dirty="0">
              <a:latin typeface="Arial"/>
              <a:cs typeface="Arial"/>
            </a:endParaRPr>
          </a:p>
        </p:txBody>
      </p:sp>
      <p:sp>
        <p:nvSpPr>
          <p:cNvPr id="2052" name="Text Box 356"/>
          <p:cNvSpPr txBox="1">
            <a:spLocks noChangeArrowheads="1"/>
          </p:cNvSpPr>
          <p:nvPr/>
        </p:nvSpPr>
        <p:spPr bwMode="auto">
          <a:xfrm>
            <a:off x="1014568" y="24530059"/>
            <a:ext cx="15799473" cy="3495020"/>
          </a:xfrm>
          <a:prstGeom prst="rect">
            <a:avLst/>
          </a:prstGeom>
          <a:noFill/>
          <a:ln w="9525">
            <a:noFill/>
            <a:miter lim="800000"/>
            <a:headEnd/>
            <a:tailEnd/>
          </a:ln>
        </p:spPr>
        <p:txBody>
          <a:bodyPr wrap="square" lIns="84400" tIns="42200" rIns="84400" bIns="42200" anchor="t">
            <a:spAutoFit/>
          </a:bodyPr>
          <a:lstStyle/>
          <a:p>
            <a:pPr defTabSz="3760788">
              <a:defRPr/>
            </a:pPr>
            <a:endParaRPr lang="en-US" sz="2400" dirty="0">
              <a:cs typeface="Arial"/>
            </a:endParaRPr>
          </a:p>
          <a:p>
            <a:pPr marL="342900" indent="-342900" defTabSz="3760788">
              <a:buFont typeface="Arial"/>
              <a:buChar char="•"/>
              <a:defRPr/>
            </a:pPr>
            <a:r>
              <a:rPr lang="en-US" sz="2400" dirty="0">
                <a:latin typeface="Arial"/>
                <a:cs typeface="Arial"/>
              </a:rPr>
              <a:t>Career survey administered to Introduction to Business students at Williamsville North High School </a:t>
            </a:r>
          </a:p>
          <a:p>
            <a:pPr marL="342900" indent="-342900" defTabSz="3760788">
              <a:buFont typeface="Arial"/>
              <a:buChar char="•"/>
              <a:defRPr/>
            </a:pPr>
            <a:r>
              <a:rPr lang="en-US" sz="2400" dirty="0">
                <a:latin typeface="Arial"/>
                <a:cs typeface="Arial"/>
              </a:rPr>
              <a:t>Informal conversations with teachers to examine differences between the International School of Siena and a public school in Italy/ the European Union/ United Kingdom</a:t>
            </a:r>
          </a:p>
          <a:p>
            <a:pPr marL="342900" indent="-342900" defTabSz="3760788">
              <a:buFont typeface="Arial"/>
              <a:buChar char="•"/>
              <a:defRPr/>
            </a:pPr>
            <a:r>
              <a:rPr lang="en-US" sz="2400" dirty="0">
                <a:latin typeface="Arial"/>
                <a:cs typeface="Arial"/>
              </a:rPr>
              <a:t>Informal conversations with students about future careers/ plans for university/ subject area interest </a:t>
            </a:r>
            <a:endParaRPr lang="en-US" sz="2400" dirty="0">
              <a:cs typeface="Arial"/>
            </a:endParaRPr>
          </a:p>
          <a:p>
            <a:pPr defTabSz="3760788">
              <a:defRPr/>
            </a:pPr>
            <a:endParaRPr lang="en-US">
              <a:cs typeface="Arial" charset="0"/>
            </a:endParaRPr>
          </a:p>
          <a:p>
            <a:pPr marL="342900" indent="-342900" defTabSz="3760788">
              <a:buFont typeface="Arial"/>
              <a:buChar char="•"/>
              <a:defRPr/>
            </a:pPr>
            <a:endParaRPr lang="en-US" sz="2400" dirty="0">
              <a:latin typeface="Arial"/>
              <a:cs typeface="Arial"/>
            </a:endParaRPr>
          </a:p>
        </p:txBody>
      </p:sp>
      <p:sp>
        <p:nvSpPr>
          <p:cNvPr id="2053" name="Text Box 357"/>
          <p:cNvSpPr txBox="1">
            <a:spLocks noChangeArrowheads="1"/>
          </p:cNvSpPr>
          <p:nvPr/>
        </p:nvSpPr>
        <p:spPr bwMode="auto">
          <a:xfrm>
            <a:off x="1253157" y="6056847"/>
            <a:ext cx="10352638" cy="6733198"/>
          </a:xfrm>
          <a:prstGeom prst="rect">
            <a:avLst/>
          </a:prstGeom>
          <a:noFill/>
          <a:ln w="9525">
            <a:noFill/>
            <a:miter lim="800000"/>
            <a:headEnd/>
            <a:tailEnd/>
          </a:ln>
        </p:spPr>
        <p:txBody>
          <a:bodyPr wrap="square" lIns="0" tIns="42200" rIns="84400" bIns="42200" anchor="t">
            <a:spAutoFit/>
          </a:bodyPr>
          <a:lstStyle/>
          <a:p>
            <a:pPr defTabSz="3760788">
              <a:defRPr/>
            </a:pPr>
            <a:r>
              <a:rPr lang="en-US" sz="2400" dirty="0">
                <a:latin typeface="Arial"/>
                <a:cs typeface="Arial"/>
              </a:rPr>
              <a:t>This study examined the differences in American school systems at the high school level to the International Baccalaureate (IB) Diploma Program (DP) . This study looked at student exposure to extensive amount of information on career clusters, future job options, and life pathways. Although core curriculum in United States schools such as mathematics, science, and English prepare students for common core assessments and state testing, high schools need to spend more time in career exploration for students tailored to their own interests. “A national survey commissioned by The Hunt Institute found that a solid majority of parents of school age children (64 percent) and especially parents of high school students (71 percent) believe having programs and courses that teach job skills for future workforce needs is very important.” (Siddiqi, 2022) The purpose of my research is to show how business classes with a guided and controlled curriculum can be beneficial by guiding students to utilize project-based learning and internships to set themselves up for secondary education or the workforce in a career they are interested in.</a:t>
            </a:r>
            <a:endParaRPr lang="en-US" sz="2400" dirty="0"/>
          </a:p>
          <a:p>
            <a:pPr defTabSz="3760788">
              <a:defRPr/>
            </a:pPr>
            <a:endParaRPr lang="en-US" sz="2400" dirty="0"/>
          </a:p>
          <a:p>
            <a:pPr defTabSz="3760788">
              <a:defRPr/>
            </a:pPr>
            <a:r>
              <a:rPr lang="en-US" sz="2400" dirty="0">
                <a:latin typeface="Arial"/>
                <a:cs typeface="Arial"/>
              </a:rPr>
              <a:t>.</a:t>
            </a:r>
          </a:p>
        </p:txBody>
      </p:sp>
      <p:sp>
        <p:nvSpPr>
          <p:cNvPr id="2058" name="Text Box 364"/>
          <p:cNvSpPr txBox="1">
            <a:spLocks noChangeArrowheads="1"/>
          </p:cNvSpPr>
          <p:nvPr/>
        </p:nvSpPr>
        <p:spPr bwMode="auto">
          <a:xfrm>
            <a:off x="26508818" y="23628474"/>
            <a:ext cx="8756722" cy="5686758"/>
          </a:xfrm>
          <a:prstGeom prst="rect">
            <a:avLst/>
          </a:prstGeom>
          <a:noFill/>
          <a:ln w="9525">
            <a:noFill/>
            <a:miter lim="800000"/>
            <a:headEnd/>
            <a:tailEnd/>
          </a:ln>
        </p:spPr>
        <p:txBody>
          <a:bodyPr wrap="square" lIns="84400" tIns="42200" rIns="84400" bIns="42200" numCol="1" spcCol="457200" anchor="t">
            <a:spAutoFit/>
          </a:bodyPr>
          <a:lstStyle/>
          <a:p>
            <a:pPr marL="457200" indent="-457200" defTabSz="3760788">
              <a:defRPr/>
            </a:pPr>
            <a:r>
              <a:rPr lang="en-US" sz="2000" dirty="0">
                <a:latin typeface="Times New Roman"/>
                <a:cs typeface="Times New Roman"/>
              </a:rPr>
              <a:t>International Baccalaureate Organization. (2019, November). </a:t>
            </a:r>
            <a:r>
              <a:rPr lang="en-US" sz="2000" i="1" dirty="0">
                <a:latin typeface="Times New Roman"/>
                <a:cs typeface="Times New Roman"/>
              </a:rPr>
              <a:t>What is an IB Education? </a:t>
            </a:r>
            <a:r>
              <a:rPr lang="en-US" sz="2000" dirty="0">
                <a:latin typeface="Times New Roman"/>
                <a:cs typeface="Times New Roman"/>
              </a:rPr>
              <a:t>. Ibo.org.</a:t>
            </a:r>
            <a:r>
              <a:rPr lang="en-US" sz="2000" dirty="0">
                <a:solidFill>
                  <a:srgbClr val="000000"/>
                </a:solidFill>
                <a:latin typeface="Times New Roman"/>
                <a:cs typeface="Times New Roman"/>
              </a:rPr>
              <a:t> </a:t>
            </a:r>
            <a:r>
              <a:rPr lang="en-US" sz="1200" dirty="0">
                <a:solidFill>
                  <a:srgbClr val="1155CC"/>
                </a:solidFill>
                <a:latin typeface="Times New Roman"/>
                <a:cs typeface="Times New Roman"/>
                <a:hlinkClick r:id="rId2">
                  <a:extLst>
                    <a:ext uri="{A12FA001-AC4F-418D-AE19-62706E023703}">
                      <ahyp:hlinkClr xmlns:ahyp="http://schemas.microsoft.com/office/drawing/2018/hyperlinkcolor" val="tx"/>
                    </a:ext>
                  </a:extLst>
                </a:hlinkClick>
              </a:rPr>
              <a:t>https://www.ibo.org/globalassets/new-structure/about-the-ib/pdfs/what-is-an-ib-education-en.pdf</a:t>
            </a:r>
            <a:endParaRPr lang="en-US" dirty="0">
              <a:cs typeface="Arial"/>
            </a:endParaRPr>
          </a:p>
          <a:p>
            <a:pPr defTabSz="3760788">
              <a:defRPr/>
            </a:pPr>
            <a:endParaRPr lang="en-US" sz="2000" dirty="0">
              <a:latin typeface="Times New Roman"/>
              <a:cs typeface="Times New Roman"/>
            </a:endParaRPr>
          </a:p>
          <a:p>
            <a:pPr defTabSz="3760788">
              <a:defRPr/>
            </a:pPr>
            <a:r>
              <a:rPr lang="en-US" sz="2000" dirty="0">
                <a:latin typeface="Times New Roman"/>
                <a:cs typeface="Times New Roman"/>
              </a:rPr>
              <a:t>Massachusetts Department of Youth Services . (2007). </a:t>
            </a:r>
            <a:r>
              <a:rPr lang="en-US" sz="2000" i="1" dirty="0">
                <a:latin typeface="Times New Roman"/>
                <a:cs typeface="Times New Roman"/>
              </a:rPr>
              <a:t>Empower Your Future:            Career Readiness Curriculum Guide </a:t>
            </a:r>
            <a:r>
              <a:rPr lang="en-US" sz="2000" dirty="0">
                <a:latin typeface="Times New Roman"/>
                <a:cs typeface="Times New Roman"/>
              </a:rPr>
              <a:t>(Second). Commonwealth                     Corporation. December 7, 2023. </a:t>
            </a:r>
            <a:endParaRPr lang="en-US" sz="2000" dirty="0">
              <a:cs typeface="Arial"/>
            </a:endParaRPr>
          </a:p>
          <a:p>
            <a:pPr defTabSz="3760788">
              <a:defRPr/>
            </a:pPr>
            <a:endParaRPr lang="en-US" sz="2000" dirty="0">
              <a:latin typeface="Times New Roman"/>
              <a:cs typeface="Times New Roman"/>
            </a:endParaRPr>
          </a:p>
          <a:p>
            <a:pPr defTabSz="3760788">
              <a:defRPr/>
            </a:pPr>
            <a:r>
              <a:rPr lang="en-US" sz="2000" dirty="0">
                <a:latin typeface="Times New Roman"/>
                <a:cs typeface="Times New Roman"/>
              </a:rPr>
              <a:t>Siddiqui, J. (2022). </a:t>
            </a:r>
            <a:r>
              <a:rPr lang="en-US" sz="2000" i="1" dirty="0">
                <a:latin typeface="Times New Roman"/>
                <a:cs typeface="Times New Roman"/>
              </a:rPr>
              <a:t>Human Capital for the 21st Century: Aligning Education with       Future Workforce Needs</a:t>
            </a:r>
            <a:r>
              <a:rPr lang="en-US" sz="2000" dirty="0">
                <a:latin typeface="Times New Roman"/>
                <a:cs typeface="Times New Roman"/>
              </a:rPr>
              <a:t>. The Hunt Institute: COVID Constituency.   </a:t>
            </a:r>
            <a:r>
              <a:rPr lang="en-US" sz="2000" dirty="0">
                <a:solidFill>
                  <a:srgbClr val="000000"/>
                </a:solidFill>
                <a:latin typeface="Times New Roman"/>
                <a:cs typeface="Times New Roman"/>
              </a:rPr>
              <a:t>          </a:t>
            </a:r>
            <a:r>
              <a:rPr lang="en-US" sz="2000" dirty="0">
                <a:solidFill>
                  <a:srgbClr val="1155CC"/>
                </a:solidFill>
                <a:latin typeface="Times New Roman"/>
                <a:cs typeface="Times New Roman"/>
                <a:hlinkClick r:id="rId3"/>
              </a:rPr>
              <a:t>  </a:t>
            </a:r>
            <a:r>
              <a:rPr lang="en-US" sz="2000" dirty="0">
                <a:solidFill>
                  <a:srgbClr val="1155CC"/>
                </a:solidFill>
                <a:latin typeface="Times New Roman"/>
                <a:cs typeface="Times New Roman"/>
                <a:hlinkClick r:id="rId3">
                  <a:extLst>
                    <a:ext uri="{A12FA001-AC4F-418D-AE19-62706E023703}">
                      <ahyp:hlinkClr xmlns:ahyp="http://schemas.microsoft.com/office/drawing/2018/hyperlinkcolor" val="tx"/>
                    </a:ext>
                  </a:extLst>
                </a:hlinkClick>
              </a:rPr>
              <a:t>https://files.eric.ed.gov/fulltext/ED622897.pdf</a:t>
            </a:r>
            <a:endParaRPr lang="en-US" sz="2000" dirty="0">
              <a:hlinkClick r:id="rId3">
                <a:extLst>
                  <a:ext uri="{A12FA001-AC4F-418D-AE19-62706E023703}">
                    <ahyp:hlinkClr xmlns:ahyp="http://schemas.microsoft.com/office/drawing/2018/hyperlinkcolor" val="tx"/>
                  </a:ext>
                </a:extLst>
              </a:hlinkClick>
            </a:endParaRPr>
          </a:p>
          <a:p>
            <a:pPr defTabSz="3760788">
              <a:defRPr/>
            </a:pPr>
            <a:br>
              <a:rPr lang="en-US" dirty="0"/>
            </a:br>
            <a:endParaRPr lang="en-US" dirty="0"/>
          </a:p>
        </p:txBody>
      </p:sp>
      <p:sp>
        <p:nvSpPr>
          <p:cNvPr id="2413" name="Text Box 365"/>
          <p:cNvSpPr txBox="1">
            <a:spLocks noChangeArrowheads="1"/>
          </p:cNvSpPr>
          <p:nvPr/>
        </p:nvSpPr>
        <p:spPr bwMode="auto">
          <a:xfrm>
            <a:off x="26497187"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6448676" y="5435745"/>
            <a:ext cx="8667674" cy="10426517"/>
          </a:xfrm>
          <a:prstGeom prst="rect">
            <a:avLst/>
          </a:prstGeom>
          <a:noFill/>
          <a:ln w="9525">
            <a:noFill/>
            <a:miter lim="800000"/>
            <a:headEnd/>
            <a:tailEnd/>
          </a:ln>
        </p:spPr>
        <p:txBody>
          <a:bodyPr wrap="square" lIns="84400" tIns="42200" rIns="84400" bIns="42200" anchor="t">
            <a:spAutoFit/>
          </a:bodyPr>
          <a:lstStyle/>
          <a:p>
            <a:pPr>
              <a:defRPr/>
            </a:pPr>
            <a:endParaRPr lang="en-US" sz="2400" dirty="0">
              <a:cs typeface="Arial"/>
            </a:endParaRPr>
          </a:p>
          <a:p>
            <a:pPr>
              <a:defRPr/>
            </a:pPr>
            <a:r>
              <a:rPr lang="en-US" sz="2400" dirty="0">
                <a:latin typeface="Arial"/>
                <a:cs typeface="Arial"/>
              </a:rPr>
              <a:t>Through field observations, informal interviews with economics and individuals and societies teachers, and working with the Middle Years Program as well, I found that the DP is strictly for high achieving and disciplined students. Each individual student can tailor their courses to learn content relevant to their career interests. Due to the IB cross-curriculum courses, students are exposed to different career options starting in primary school. The DP students have a clear course of action towards what they want to pursue career wise as individuals, then commit to a university and are accepted based upon their IB scores. </a:t>
            </a:r>
            <a:endParaRPr lang="en-US" sz="2400" dirty="0">
              <a:cs typeface="Arial"/>
            </a:endParaRPr>
          </a:p>
          <a:p>
            <a:pPr>
              <a:defRPr/>
            </a:pPr>
            <a:endParaRPr lang="en-US" sz="2400" dirty="0">
              <a:cs typeface="Arial"/>
            </a:endParaRPr>
          </a:p>
          <a:p>
            <a:pPr>
              <a:defRPr/>
            </a:pPr>
            <a:r>
              <a:rPr lang="en-US" sz="2400" dirty="0">
                <a:latin typeface="Arial"/>
                <a:cs typeface="Arial"/>
              </a:rPr>
              <a:t>The business studies course work in the DP was very different compared to what is taught to business students in America. Students in Grade 12 were learning high-level aspects of business ownership, marketing, finance, and accounts. The students were pursuing a future in entrepreneurship. However, in American Public Schools, Introduction to Business or Career Financial Management is the first class offered to students. This class teaches majority of 9th graders first coming into high school about the business world and how to prepare for it. Career clusters are discussed, students learn how to write resumes, cover letters, and complete job applications to prepare for their future. If the individual was more interested in pursuing business, they would have the opportunity to move on and register for higher-level business courses. </a:t>
            </a:r>
            <a:endParaRPr lang="en-US" sz="2400" dirty="0">
              <a:cs typeface="Arial"/>
            </a:endParaRPr>
          </a:p>
          <a:p>
            <a:pPr>
              <a:defRPr/>
            </a:pPr>
            <a:endParaRPr lang="en-US" sz="2400" dirty="0">
              <a:cs typeface="Arial"/>
            </a:endParaRPr>
          </a:p>
        </p:txBody>
      </p:sp>
      <p:sp>
        <p:nvSpPr>
          <p:cNvPr id="2063" name="Text Box 370"/>
          <p:cNvSpPr txBox="1">
            <a:spLocks noChangeArrowheads="1"/>
          </p:cNvSpPr>
          <p:nvPr/>
        </p:nvSpPr>
        <p:spPr bwMode="auto">
          <a:xfrm>
            <a:off x="26437028" y="15877969"/>
            <a:ext cx="9194493" cy="3409211"/>
          </a:xfrm>
          <a:prstGeom prst="rect">
            <a:avLst/>
          </a:prstGeom>
          <a:noFill/>
          <a:ln w="9525">
            <a:noFill/>
            <a:miter lim="800000"/>
            <a:headEnd/>
            <a:tailEnd/>
          </a:ln>
        </p:spPr>
        <p:txBody>
          <a:bodyPr wrap="square" lIns="84400" tIns="42200" rIns="84400" bIns="42200" anchor="t">
            <a:spAutoFit/>
          </a:bodyPr>
          <a:lstStyle/>
          <a:p>
            <a:pPr>
              <a:defRPr/>
            </a:pPr>
            <a:endParaRPr lang="en-US" sz="2400" dirty="0">
              <a:cs typeface="Arial"/>
            </a:endParaRPr>
          </a:p>
          <a:p>
            <a:pPr>
              <a:defRPr/>
            </a:pPr>
            <a:r>
              <a:rPr lang="en-US" sz="2400" dirty="0">
                <a:latin typeface="Arial"/>
                <a:cs typeface="Arial"/>
              </a:rPr>
              <a:t>Although the education systems in Italy and America are extremely different, this study was able to highlight the importance of integrating career exploration curriculum to students globally. Students need support from teachers and school districts to introduce pathways in high school curriculum. By taking courses in subject areas students are interested in, students can prepare for university or the workforce with more knowledge of the industry. </a:t>
            </a:r>
          </a:p>
          <a:p>
            <a:pPr>
              <a:defRPr/>
            </a:pPr>
            <a:endParaRPr lang="en-US" sz="2400" dirty="0"/>
          </a:p>
        </p:txBody>
      </p:sp>
      <p:sp>
        <p:nvSpPr>
          <p:cNvPr id="2072" name="Text Box 364"/>
          <p:cNvSpPr txBox="1">
            <a:spLocks noChangeArrowheads="1"/>
          </p:cNvSpPr>
          <p:nvPr/>
        </p:nvSpPr>
        <p:spPr bwMode="auto">
          <a:xfrm>
            <a:off x="26455508" y="20148332"/>
            <a:ext cx="9365768" cy="2670547"/>
          </a:xfrm>
          <a:prstGeom prst="rect">
            <a:avLst/>
          </a:prstGeom>
          <a:noFill/>
          <a:ln w="9525">
            <a:noFill/>
            <a:miter lim="800000"/>
            <a:headEnd/>
            <a:tailEnd/>
          </a:ln>
        </p:spPr>
        <p:txBody>
          <a:bodyPr wrap="square" lIns="84400" tIns="42200" rIns="84400" bIns="42200" anchor="t">
            <a:spAutoFit/>
          </a:bodyPr>
          <a:lstStyle/>
          <a:p>
            <a:pPr defTabSz="3760788">
              <a:defRPr/>
            </a:pPr>
            <a:r>
              <a:rPr lang="en-US" sz="2400" dirty="0">
                <a:latin typeface="Arial"/>
                <a:cs typeface="Arial"/>
              </a:rPr>
              <a:t>Thank you to the International School of Siena for welcoming me as a student teacher, and my professors who supported me throughout my journey!</a:t>
            </a:r>
          </a:p>
          <a:p>
            <a:pPr defTabSz="3760788">
              <a:defRPr/>
            </a:pPr>
            <a:r>
              <a:rPr lang="en-US" sz="2400" dirty="0">
                <a:latin typeface="Arial"/>
                <a:cs typeface="Arial"/>
              </a:rPr>
              <a:t>Thank you to the CTE Department at Buffalo State University; </a:t>
            </a:r>
          </a:p>
          <a:p>
            <a:pPr defTabSz="3760788">
              <a:defRPr/>
            </a:pPr>
            <a:r>
              <a:rPr lang="en-US" sz="2400" dirty="0">
                <a:latin typeface="Arial"/>
                <a:cs typeface="Arial"/>
              </a:rPr>
              <a:t>the Office of International Graduate Programs for Educators at Buffalo State University; and the Nancy Chicola Support Fund through Buffalo State</a:t>
            </a:r>
            <a:endParaRPr lang="en-US" dirty="0">
              <a:cs typeface="Arial"/>
            </a:endParaRPr>
          </a:p>
        </p:txBody>
      </p:sp>
      <p:sp>
        <p:nvSpPr>
          <p:cNvPr id="43" name="Text Box 365"/>
          <p:cNvSpPr txBox="1">
            <a:spLocks noChangeArrowheads="1"/>
          </p:cNvSpPr>
          <p:nvPr/>
        </p:nvSpPr>
        <p:spPr bwMode="auto">
          <a:xfrm>
            <a:off x="26455508" y="19271498"/>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5110" y="1023056"/>
            <a:ext cx="2047875" cy="2324100"/>
          </a:xfrm>
          <a:prstGeom prst="rect">
            <a:avLst/>
          </a:prstGeom>
        </p:spPr>
      </p:pic>
      <p:sp>
        <p:nvSpPr>
          <p:cNvPr id="26" name="Text Box 359"/>
          <p:cNvSpPr txBox="1">
            <a:spLocks noChangeArrowheads="1"/>
          </p:cNvSpPr>
          <p:nvPr/>
        </p:nvSpPr>
        <p:spPr bwMode="auto">
          <a:xfrm>
            <a:off x="1058421" y="22810381"/>
            <a:ext cx="6939381" cy="1685662"/>
          </a:xfrm>
          <a:prstGeom prst="rect">
            <a:avLst/>
          </a:prstGeom>
          <a:noFill/>
          <a:ln w="9525">
            <a:noFill/>
            <a:miter lim="800000"/>
            <a:headEnd/>
            <a:tailEnd/>
          </a:ln>
          <a:effectLst/>
        </p:spPr>
        <p:txBody>
          <a:bodyPr wrap="square" lIns="84400" tIns="42200" rIns="84400" bIns="42200" anchor="t">
            <a:spAutoFit/>
          </a:bodyPr>
          <a:lstStyle/>
          <a:p>
            <a:pPr defTabSz="3760788">
              <a:spcBef>
                <a:spcPct val="50000"/>
              </a:spcBef>
              <a:defRPr/>
            </a:pPr>
            <a:r>
              <a:rPr lang="en-US" sz="4400" dirty="0">
                <a:solidFill>
                  <a:schemeClr val="accent1"/>
                </a:solidFill>
                <a:latin typeface="Arial Black"/>
              </a:rPr>
              <a:t>Methods  </a:t>
            </a:r>
            <a:endParaRPr lang="en-US" sz="3200" dirty="0">
              <a:solidFill>
                <a:schemeClr val="accent1"/>
              </a:solidFill>
              <a:latin typeface="Arial"/>
              <a:cs typeface="Arial"/>
            </a:endParaRPr>
          </a:p>
          <a:p>
            <a:pPr defTabSz="3760788">
              <a:spcBef>
                <a:spcPct val="50000"/>
              </a:spcBef>
              <a:defRPr/>
            </a:pPr>
            <a:r>
              <a:rPr lang="en-US" sz="2400">
                <a:solidFill>
                  <a:srgbClr val="000000"/>
                </a:solidFill>
                <a:latin typeface="Arial"/>
                <a:cs typeface="Arial"/>
              </a:rPr>
              <a:t>To conduct research, I used the following </a:t>
            </a:r>
            <a:r>
              <a:rPr lang="en-US" sz="2400" dirty="0">
                <a:solidFill>
                  <a:srgbClr val="000000"/>
                </a:solidFill>
                <a:latin typeface="Arial"/>
                <a:cs typeface="Arial"/>
              </a:rPr>
              <a:t>methods:</a:t>
            </a:r>
            <a:endParaRPr lang="en-US" dirty="0"/>
          </a:p>
        </p:txBody>
      </p:sp>
      <p:sp>
        <p:nvSpPr>
          <p:cNvPr id="27" name="Text Box 360"/>
          <p:cNvSpPr txBox="1">
            <a:spLocks noChangeArrowheads="1"/>
          </p:cNvSpPr>
          <p:nvPr/>
        </p:nvSpPr>
        <p:spPr bwMode="auto">
          <a:xfrm>
            <a:off x="1118370" y="12454714"/>
            <a:ext cx="11379200" cy="1254775"/>
          </a:xfrm>
          <a:prstGeom prst="rect">
            <a:avLst/>
          </a:prstGeom>
          <a:noFill/>
          <a:ln w="9525">
            <a:noFill/>
            <a:miter lim="800000"/>
            <a:headEnd/>
            <a:tailEnd/>
          </a:ln>
          <a:effectLst/>
        </p:spPr>
        <p:txBody>
          <a:bodyPr wrap="square" lIns="84400" tIns="42200" rIns="84400" bIns="42200" anchor="t">
            <a:spAutoFit/>
          </a:bodyPr>
          <a:lstStyle/>
          <a:p>
            <a:pPr defTabSz="3760788">
              <a:spcBef>
                <a:spcPct val="50000"/>
              </a:spcBef>
              <a:defRPr/>
            </a:pPr>
            <a:r>
              <a:rPr lang="en-US" sz="4400" dirty="0">
                <a:solidFill>
                  <a:schemeClr val="accent1"/>
                </a:solidFill>
                <a:latin typeface="Arial Black"/>
                <a:cs typeface="Arial"/>
              </a:rPr>
              <a:t>Background </a:t>
            </a:r>
            <a:r>
              <a:rPr lang="en-US" sz="3200" dirty="0">
                <a:latin typeface="Arial"/>
                <a:cs typeface="Arial"/>
              </a:rPr>
              <a:t>(Background on Business Programs in American Public Schools and the overview of DP in IB)</a:t>
            </a:r>
          </a:p>
        </p:txBody>
      </p:sp>
      <p:sp>
        <p:nvSpPr>
          <p:cNvPr id="29" name="Text Box 367"/>
          <p:cNvSpPr txBox="1">
            <a:spLocks noChangeArrowheads="1"/>
          </p:cNvSpPr>
          <p:nvPr/>
        </p:nvSpPr>
        <p:spPr bwMode="auto">
          <a:xfrm>
            <a:off x="26448676" y="4877282"/>
            <a:ext cx="10134600" cy="762333"/>
          </a:xfrm>
          <a:prstGeom prst="rect">
            <a:avLst/>
          </a:prstGeom>
          <a:noFill/>
          <a:ln w="9525">
            <a:noFill/>
            <a:miter lim="800000"/>
            <a:headEnd/>
            <a:tailEnd/>
          </a:ln>
          <a:effectLst/>
        </p:spPr>
        <p:txBody>
          <a:bodyPr wrap="square" lIns="84400" tIns="42200" rIns="84400" bIns="42200" anchor="t">
            <a:spAutoFit/>
          </a:bodyPr>
          <a:lstStyle/>
          <a:p>
            <a:pPr defTabSz="3760788">
              <a:spcBef>
                <a:spcPct val="50000"/>
              </a:spcBef>
              <a:defRPr/>
            </a:pPr>
            <a:r>
              <a:rPr lang="en-US" sz="4400" dirty="0">
                <a:solidFill>
                  <a:schemeClr val="accent1"/>
                </a:solidFill>
                <a:latin typeface="Arial Black"/>
              </a:rPr>
              <a:t>Findings</a:t>
            </a:r>
            <a:endParaRPr lang="en-US" sz="4400" dirty="0">
              <a:solidFill>
                <a:schemeClr val="accent1"/>
              </a:solidFill>
              <a:latin typeface="Arial Black"/>
              <a:cs typeface="Arial"/>
            </a:endParaRPr>
          </a:p>
        </p:txBody>
      </p:sp>
      <p:sp>
        <p:nvSpPr>
          <p:cNvPr id="30" name="Text Box 369"/>
          <p:cNvSpPr txBox="1">
            <a:spLocks noChangeArrowheads="1"/>
          </p:cNvSpPr>
          <p:nvPr/>
        </p:nvSpPr>
        <p:spPr bwMode="auto">
          <a:xfrm>
            <a:off x="26461332" y="14213530"/>
            <a:ext cx="9212925" cy="3255323"/>
          </a:xfrm>
          <a:prstGeom prst="rect">
            <a:avLst/>
          </a:prstGeom>
          <a:noFill/>
          <a:ln w="9525">
            <a:noFill/>
            <a:miter lim="800000"/>
            <a:headEnd/>
            <a:tailEnd/>
          </a:ln>
          <a:effectLst/>
        </p:spPr>
        <p:txBody>
          <a:bodyPr wrap="square" lIns="84400" tIns="42200" rIns="84400" bIns="42200" anchor="t">
            <a:spAutoFit/>
          </a:bodyPr>
          <a:lstStyle/>
          <a:p>
            <a:pPr defTabSz="3760788">
              <a:spcBef>
                <a:spcPct val="50000"/>
              </a:spcBef>
              <a:defRPr/>
            </a:pPr>
            <a:endParaRPr lang="en-US" sz="4400" dirty="0">
              <a:solidFill>
                <a:schemeClr val="accent1"/>
              </a:solidFill>
              <a:latin typeface="Arial Black"/>
              <a:cs typeface="Arial"/>
            </a:endParaRPr>
          </a:p>
          <a:p>
            <a:pPr defTabSz="3760788">
              <a:spcBef>
                <a:spcPct val="50000"/>
              </a:spcBef>
              <a:defRPr/>
            </a:pPr>
            <a:r>
              <a:rPr lang="en-US" sz="4400" dirty="0">
                <a:solidFill>
                  <a:schemeClr val="accent1"/>
                </a:solidFill>
                <a:latin typeface="Arial Black"/>
                <a:cs typeface="Arial"/>
              </a:rPr>
              <a:t>Conclusion</a:t>
            </a:r>
            <a:endParaRPr lang="en-US" dirty="0">
              <a:solidFill>
                <a:schemeClr val="accent1"/>
              </a:solidFill>
              <a:cs typeface="Arial" charset="0"/>
            </a:endParaRPr>
          </a:p>
          <a:p>
            <a:pPr defTabSz="3760788">
              <a:spcBef>
                <a:spcPct val="50000"/>
              </a:spcBef>
              <a:defRPr/>
            </a:pPr>
            <a:endParaRPr lang="en-US" sz="3200" dirty="0">
              <a:cs typeface="Arial"/>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3145873" y="4635628"/>
            <a:ext cx="11374688" cy="1439441"/>
          </a:xfrm>
          <a:prstGeom prst="rect">
            <a:avLst/>
          </a:prstGeom>
          <a:noFill/>
          <a:ln w="9525">
            <a:noFill/>
            <a:miter lim="800000"/>
            <a:headEnd/>
            <a:tailEnd/>
          </a:ln>
          <a:effectLst/>
        </p:spPr>
        <p:txBody>
          <a:bodyPr wrap="square" lIns="84400" tIns="42200" rIns="84400" bIns="42200" anchor="t">
            <a:spAutoFit/>
          </a:bodyPr>
          <a:lstStyle/>
          <a:p>
            <a:pPr defTabSz="3760788">
              <a:spcBef>
                <a:spcPct val="50000"/>
              </a:spcBef>
              <a:defRPr/>
            </a:pPr>
            <a:r>
              <a:rPr lang="en-US" sz="4400" dirty="0">
                <a:solidFill>
                  <a:schemeClr val="accent1"/>
                </a:solidFill>
                <a:latin typeface="Arial Black"/>
              </a:rPr>
              <a:t>Figures from</a:t>
            </a:r>
            <a:r>
              <a:rPr lang="en-US" sz="4400" dirty="0">
                <a:solidFill>
                  <a:schemeClr val="accent1"/>
                </a:solidFill>
                <a:latin typeface="Arial Black"/>
                <a:cs typeface="Arial"/>
              </a:rPr>
              <a:t> the International School of Siena</a:t>
            </a:r>
            <a:endParaRPr lang="en-US" dirty="0">
              <a:solidFill>
                <a:schemeClr val="accent1"/>
              </a:solidFill>
            </a:endParaRPr>
          </a:p>
        </p:txBody>
      </p:sp>
      <p:sp>
        <p:nvSpPr>
          <p:cNvPr id="4" name="TextBox 3">
            <a:extLst>
              <a:ext uri="{FF2B5EF4-FFF2-40B4-BE49-F238E27FC236}">
                <a16:creationId xmlns:a16="http://schemas.microsoft.com/office/drawing/2014/main" id="{2549A529-25DA-2851-CF20-82812248296D}"/>
              </a:ext>
            </a:extLst>
          </p:cNvPr>
          <p:cNvSpPr txBox="1"/>
          <p:nvPr/>
        </p:nvSpPr>
        <p:spPr>
          <a:xfrm>
            <a:off x="1124953" y="5065294"/>
            <a:ext cx="698433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024EAA"/>
                </a:solidFill>
                <a:latin typeface="Arial Black"/>
              </a:rPr>
              <a:t> Abstract  </a:t>
            </a:r>
            <a:endParaRPr lang="en-US" dirty="0"/>
          </a:p>
        </p:txBody>
      </p:sp>
      <p:pic>
        <p:nvPicPr>
          <p:cNvPr id="2" name="Picture 1" descr="A group of circles with text&#10;&#10;Description automatically generated">
            <a:extLst>
              <a:ext uri="{FF2B5EF4-FFF2-40B4-BE49-F238E27FC236}">
                <a16:creationId xmlns:a16="http://schemas.microsoft.com/office/drawing/2014/main" id="{D07A62FD-E3CB-0FCB-652A-48458412258E}"/>
              </a:ext>
            </a:extLst>
          </p:cNvPr>
          <p:cNvPicPr>
            <a:picLocks noChangeAspect="1"/>
          </p:cNvPicPr>
          <p:nvPr/>
        </p:nvPicPr>
        <p:blipFill>
          <a:blip r:embed="rId5"/>
          <a:stretch>
            <a:fillRect/>
          </a:stretch>
        </p:blipFill>
        <p:spPr>
          <a:xfrm>
            <a:off x="13803519" y="5984918"/>
            <a:ext cx="12017935" cy="9380592"/>
          </a:xfrm>
          <a:prstGeom prst="rect">
            <a:avLst/>
          </a:prstGeom>
        </p:spPr>
      </p:pic>
      <p:pic>
        <p:nvPicPr>
          <p:cNvPr id="7" name="Picture 6" descr="A book with a pie chart&#10;&#10;Description automatically generated">
            <a:extLst>
              <a:ext uri="{FF2B5EF4-FFF2-40B4-BE49-F238E27FC236}">
                <a16:creationId xmlns:a16="http://schemas.microsoft.com/office/drawing/2014/main" id="{AD22C798-6BAC-A20F-43A1-CFEF2A05AC52}"/>
              </a:ext>
            </a:extLst>
          </p:cNvPr>
          <p:cNvPicPr>
            <a:picLocks noChangeAspect="1"/>
          </p:cNvPicPr>
          <p:nvPr/>
        </p:nvPicPr>
        <p:blipFill>
          <a:blip r:embed="rId6"/>
          <a:stretch>
            <a:fillRect/>
          </a:stretch>
        </p:blipFill>
        <p:spPr>
          <a:xfrm>
            <a:off x="17390452" y="15457850"/>
            <a:ext cx="8434509" cy="10086361"/>
          </a:xfrm>
          <a:prstGeom prst="rect">
            <a:avLst/>
          </a:prstGeom>
        </p:spPr>
      </p:pic>
      <p:pic>
        <p:nvPicPr>
          <p:cNvPr id="8" name="Picture 7" descr="A puzzle piece with text and images&#10;&#10;Description automatically generated">
            <a:extLst>
              <a:ext uri="{FF2B5EF4-FFF2-40B4-BE49-F238E27FC236}">
                <a16:creationId xmlns:a16="http://schemas.microsoft.com/office/drawing/2014/main" id="{36501CB2-26BE-5C1C-94A4-858D0AE2FCE8}"/>
              </a:ext>
            </a:extLst>
          </p:cNvPr>
          <p:cNvPicPr>
            <a:picLocks noChangeAspect="1"/>
          </p:cNvPicPr>
          <p:nvPr/>
        </p:nvPicPr>
        <p:blipFill>
          <a:blip r:embed="rId7"/>
          <a:stretch>
            <a:fillRect/>
          </a:stretch>
        </p:blipFill>
        <p:spPr>
          <a:xfrm>
            <a:off x="9921502" y="15445969"/>
            <a:ext cx="7522668" cy="8430311"/>
          </a:xfrm>
          <a:prstGeom prst="rect">
            <a:avLst/>
          </a:prstGeom>
        </p:spPr>
      </p:pic>
      <p:sp>
        <p:nvSpPr>
          <p:cNvPr id="6" name="TextBox 5">
            <a:extLst>
              <a:ext uri="{FF2B5EF4-FFF2-40B4-BE49-F238E27FC236}">
                <a16:creationId xmlns:a16="http://schemas.microsoft.com/office/drawing/2014/main" id="{37852620-4236-AC23-C8F3-62BE6D4A035F}"/>
              </a:ext>
            </a:extLst>
          </p:cNvPr>
          <p:cNvSpPr txBox="1"/>
          <p:nvPr/>
        </p:nvSpPr>
        <p:spPr>
          <a:xfrm>
            <a:off x="1245110" y="15350443"/>
            <a:ext cx="742192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Conversely, the DP in an IB school contains 6 subject areas and individual coursework the students need to complete for this degree which include:</a:t>
            </a:r>
          </a:p>
          <a:p>
            <a:pPr marL="342900" indent="-342900">
              <a:buFont typeface="Arial,Sans-Serif"/>
              <a:buChar char="•"/>
            </a:pPr>
            <a:r>
              <a:rPr lang="en-US" sz="2400" dirty="0">
                <a:latin typeface="Arial"/>
                <a:cs typeface="Arial"/>
              </a:rPr>
              <a:t>One class in the following subjects: Language and Literature; Language Acquisition; Individuals and Societies: Sciences; Mathematics; and Arts </a:t>
            </a:r>
          </a:p>
          <a:p>
            <a:pPr marL="342900" indent="-342900">
              <a:buFont typeface="Arial,Sans-Serif"/>
              <a:buChar char="•"/>
            </a:pPr>
            <a:r>
              <a:rPr lang="en-US" sz="2400" dirty="0">
                <a:latin typeface="Arial"/>
                <a:cs typeface="Arial"/>
              </a:rPr>
              <a:t>The students at the International School of Siena in Grade 12 were studying Italian, English Language Arts, Business Studies/Economics, Biology, Math, and Drama </a:t>
            </a:r>
          </a:p>
          <a:p>
            <a:pPr marL="342900" indent="-342900">
              <a:buFont typeface="Arial,Sans-Serif"/>
              <a:buChar char="•"/>
            </a:pPr>
            <a:r>
              <a:rPr lang="en-US" sz="2400" dirty="0">
                <a:cs typeface="Arial"/>
              </a:rPr>
              <a:t>Theory of Knowledge (exhibition and essay aligning with language) </a:t>
            </a:r>
          </a:p>
          <a:p>
            <a:pPr marL="342900" indent="-342900">
              <a:buFont typeface="Arial,Sans-Serif"/>
              <a:buChar char="•"/>
            </a:pPr>
            <a:r>
              <a:rPr lang="en-US" sz="2400" dirty="0">
                <a:cs typeface="Arial"/>
              </a:rPr>
              <a:t>An Extended Essay (many students I worked with chose a topic in business studies) </a:t>
            </a:r>
          </a:p>
          <a:p>
            <a:pPr marL="342900" indent="-342900">
              <a:buFont typeface="Arial,Sans-Serif"/>
              <a:buChar char="•"/>
            </a:pPr>
            <a:r>
              <a:rPr lang="en-US" sz="2400" dirty="0">
                <a:cs typeface="Arial"/>
              </a:rPr>
              <a:t>Creativity, Activity, and Service (DP students worked with the PE teacher to coordinate a school-wide fundraiser for less fortunate children in Bangladesh</a:t>
            </a:r>
            <a:endParaRPr lang="en-US" dirty="0"/>
          </a:p>
        </p:txBody>
      </p:sp>
      <p:sp>
        <p:nvSpPr>
          <p:cNvPr id="9" name="TextBox 8">
            <a:extLst>
              <a:ext uri="{FF2B5EF4-FFF2-40B4-BE49-F238E27FC236}">
                <a16:creationId xmlns:a16="http://schemas.microsoft.com/office/drawing/2014/main" id="{9EA2AD4F-5DC1-DB12-9B0B-56C11E878371}"/>
              </a:ext>
            </a:extLst>
          </p:cNvPr>
          <p:cNvSpPr txBox="1"/>
          <p:nvPr/>
        </p:nvSpPr>
        <p:spPr>
          <a:xfrm>
            <a:off x="10075333" y="24086208"/>
            <a:ext cx="74461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DP Creativity, Activity, Service: Learning Outcomes </a:t>
            </a:r>
            <a:endParaRPr lang="en-US" dirty="0"/>
          </a:p>
        </p:txBody>
      </p:sp>
      <p:sp>
        <p:nvSpPr>
          <p:cNvPr id="10" name="TextBox 9">
            <a:extLst>
              <a:ext uri="{FF2B5EF4-FFF2-40B4-BE49-F238E27FC236}">
                <a16:creationId xmlns:a16="http://schemas.microsoft.com/office/drawing/2014/main" id="{BB1C891E-4270-12D4-5A0A-DDCDAEEAC94E}"/>
              </a:ext>
            </a:extLst>
          </p:cNvPr>
          <p:cNvSpPr txBox="1"/>
          <p:nvPr/>
        </p:nvSpPr>
        <p:spPr>
          <a:xfrm>
            <a:off x="19109148" y="5351276"/>
            <a:ext cx="70860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10 reasons why the DP is ideal preparation for university  ibo.org </a:t>
            </a:r>
            <a:endParaRPr lang="en-US" sz="2000" dirty="0">
              <a:cs typeface="Arial"/>
            </a:endParaRPr>
          </a:p>
        </p:txBody>
      </p:sp>
      <p:sp>
        <p:nvSpPr>
          <p:cNvPr id="11" name="TextBox 10">
            <a:extLst>
              <a:ext uri="{FF2B5EF4-FFF2-40B4-BE49-F238E27FC236}">
                <a16:creationId xmlns:a16="http://schemas.microsoft.com/office/drawing/2014/main" id="{CCAC257F-594F-60AF-A504-3B66938F02EA}"/>
              </a:ext>
            </a:extLst>
          </p:cNvPr>
          <p:cNvSpPr txBox="1"/>
          <p:nvPr/>
        </p:nvSpPr>
        <p:spPr>
          <a:xfrm>
            <a:off x="17422317" y="25638430"/>
            <a:ext cx="878018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cs typeface="Arial"/>
              </a:rPr>
              <a:t>I</a:t>
            </a:r>
            <a:r>
              <a:rPr lang="en-US" sz="2000" dirty="0">
                <a:latin typeface="Arial"/>
                <a:cs typeface="Arial"/>
              </a:rPr>
              <a:t>nternational School of Siena: Data collected from graduated students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Custom 64">
      <a:dk1>
        <a:sysClr val="windowText" lastClr="000000"/>
      </a:dk1>
      <a:lt1>
        <a:sysClr val="window" lastClr="FFFFFF"/>
      </a:lt1>
      <a:dk2>
        <a:srgbClr val="373545"/>
      </a:dk2>
      <a:lt2>
        <a:srgbClr val="CEDBE6"/>
      </a:lt2>
      <a:accent1>
        <a:srgbClr val="024EAA"/>
      </a:accent1>
      <a:accent2>
        <a:srgbClr val="59A2FC"/>
      </a:accent2>
      <a:accent3>
        <a:srgbClr val="9AD3D9"/>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TotalTime>
  <Words>647</Words>
  <Application>Microsoft Office PowerPoint</Application>
  <PresentationFormat>Custom</PresentationFormat>
  <Paragraphs>42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1013</cp:revision>
  <dcterms:created xsi:type="dcterms:W3CDTF">2005-03-16T15:57:41Z</dcterms:created>
  <dcterms:modified xsi:type="dcterms:W3CDTF">2024-06-06T17:12:10Z</dcterms:modified>
</cp:coreProperties>
</file>