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825" r:id="rId3"/>
    <p:sldId id="830" r:id="rId4"/>
    <p:sldId id="83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009"/>
    <a:srgbClr val="CC6600"/>
    <a:srgbClr val="DA5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>
      <p:cViewPr varScale="1">
        <p:scale>
          <a:sx n="120" d="100"/>
          <a:sy n="120" d="100"/>
        </p:scale>
        <p:origin x="25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8DB5B-E449-9A48-B1C2-CD47C037B9EF}" type="datetimeFigureOut">
              <a:rPr lang="en-US" smtClean="0"/>
              <a:t>5/21/21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92518-777F-7A49-82EC-FFAF276A1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6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472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14617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2004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2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38100"/>
            <a:ext cx="11379200" cy="9525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CC6600"/>
                </a:solidFill>
              </a:defRPr>
            </a:lvl1pPr>
          </a:lstStyle>
          <a:p>
            <a:r>
              <a:rPr lang="en-US" dirty="0"/>
              <a:t>Click to Edit Master Title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11379200" cy="4572000"/>
          </a:xfrm>
        </p:spPr>
        <p:txBody>
          <a:bodyPr/>
          <a:lstStyle>
            <a:lvl1pPr>
              <a:buClr>
                <a:srgbClr val="CC6600"/>
              </a:buClr>
              <a:defRPr sz="26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8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38100"/>
            <a:ext cx="11379200" cy="9525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CC6600"/>
                </a:solidFill>
              </a:defRPr>
            </a:lvl1pPr>
          </a:lstStyle>
          <a:p>
            <a:r>
              <a:rPr lang="en-US" dirty="0"/>
              <a:t>Click to Edit Master Title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143001"/>
            <a:ext cx="5384800" cy="4525963"/>
          </a:xfrm>
        </p:spPr>
        <p:txBody>
          <a:bodyPr/>
          <a:lstStyle>
            <a:lvl1pPr marL="0" indent="0">
              <a:buClr>
                <a:srgbClr val="CC6600"/>
              </a:buClr>
              <a:buFontTx/>
              <a:buNone/>
              <a:defRPr sz="2400" b="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197600" y="1143001"/>
            <a:ext cx="5384800" cy="4525963"/>
          </a:xfrm>
        </p:spPr>
        <p:txBody>
          <a:bodyPr/>
          <a:lstStyle>
            <a:lvl1pPr marL="0" indent="0">
              <a:buClr>
                <a:srgbClr val="CC6600"/>
              </a:buClr>
              <a:buFontTx/>
              <a:buNone/>
              <a:defRPr sz="2400" b="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806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32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39C43-E342-4A1D-98FB-010A5C7888B3}" type="datetimeFigureOut">
              <a:rPr lang="en-US" smtClean="0"/>
              <a:pPr/>
              <a:t>5/21/21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1331D-F224-4DC5-8475-9628907E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5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60" r:id="rId4"/>
    <p:sldLayoutId id="214748365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view/biswasresearchgroup/home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4746493-DD2F-1845-9EEF-A83CA19709E4}"/>
              </a:ext>
            </a:extLst>
          </p:cNvPr>
          <p:cNvSpPr txBox="1"/>
          <p:nvPr/>
        </p:nvSpPr>
        <p:spPr>
          <a:xfrm>
            <a:off x="609600" y="990600"/>
            <a:ext cx="107161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+mj-lt"/>
              </a:rPr>
              <a:t>Heterogeneous Catalysis for Organic Fine Chemical Synthesis</a:t>
            </a:r>
            <a:endParaRPr lang="en-US" sz="4400" dirty="0"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2CF764B-D965-F14D-9814-156A90EF0FA8}"/>
              </a:ext>
            </a:extLst>
          </p:cNvPr>
          <p:cNvSpPr/>
          <p:nvPr/>
        </p:nvSpPr>
        <p:spPr>
          <a:xfrm>
            <a:off x="1826793" y="2819400"/>
            <a:ext cx="82817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latin typeface="Arial" pitchFamily="34" charset="0"/>
              </a:rPr>
              <a:t>Sourav Biswas</a:t>
            </a:r>
          </a:p>
          <a:p>
            <a:pPr lvl="0" algn="ctr"/>
            <a:r>
              <a:rPr lang="en-US" sz="2400" b="1" dirty="0">
                <a:solidFill>
                  <a:srgbClr val="0070C0"/>
                </a:solidFill>
                <a:latin typeface="Arial" pitchFamily="34" charset="0"/>
              </a:rPr>
              <a:t>Assistant Professor</a:t>
            </a:r>
          </a:p>
          <a:p>
            <a:pPr lvl="0" algn="ctr"/>
            <a:r>
              <a:rPr lang="en-US" sz="2400" b="1" dirty="0">
                <a:solidFill>
                  <a:srgbClr val="0070C0"/>
                </a:solidFill>
                <a:latin typeface="Arial" pitchFamily="34" charset="0"/>
              </a:rPr>
              <a:t>Department of Chemistry</a:t>
            </a:r>
          </a:p>
          <a:p>
            <a:pPr lvl="0" algn="ctr"/>
            <a:r>
              <a:rPr lang="en-US" sz="2400" b="1" dirty="0">
                <a:solidFill>
                  <a:srgbClr val="0070C0"/>
                </a:solidFill>
                <a:latin typeface="Arial" pitchFamily="34" charset="0"/>
              </a:rPr>
              <a:t>SUNY Buffalo State</a:t>
            </a:r>
          </a:p>
          <a:p>
            <a:pPr lvl="0" algn="ctr"/>
            <a:r>
              <a:rPr lang="en-US" sz="2000" dirty="0">
                <a:solidFill>
                  <a:srgbClr val="0070C0"/>
                </a:solidFill>
                <a:latin typeface="Arial" pitchFamily="34" charset="0"/>
              </a:rPr>
              <a:t>Homepage: </a:t>
            </a:r>
            <a:r>
              <a:rPr lang="en-US" sz="2000" dirty="0">
                <a:solidFill>
                  <a:srgbClr val="0070C0"/>
                </a:solidFill>
                <a:latin typeface="Arial" pitchFamily="34" charset="0"/>
                <a:hlinkClick r:id="rId2"/>
              </a:rPr>
              <a:t>https://sites.google.com/view/biswasresearchgroup/home</a:t>
            </a:r>
            <a:endParaRPr lang="en-US" sz="2000" dirty="0">
              <a:solidFill>
                <a:srgbClr val="0070C0"/>
              </a:solidFill>
              <a:latin typeface="Arial" pitchFamily="34" charset="0"/>
            </a:endParaRPr>
          </a:p>
          <a:p>
            <a:pPr lvl="0" algn="ctr"/>
            <a:endParaRPr lang="en-US" sz="2400" b="1" dirty="0">
              <a:solidFill>
                <a:srgbClr val="0070C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216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242"/>
    </mc:Choice>
    <mc:Fallback>
      <p:transition spd="slow" advTm="2624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2BB7B55-C93F-8148-9277-326AC30D58FC}"/>
              </a:ext>
            </a:extLst>
          </p:cNvPr>
          <p:cNvSpPr txBox="1"/>
          <p:nvPr/>
        </p:nvSpPr>
        <p:spPr>
          <a:xfrm>
            <a:off x="4953000" y="2906"/>
            <a:ext cx="1851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Catalysis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AC535FD-58DA-4342-932E-A270F272654F}"/>
              </a:ext>
            </a:extLst>
          </p:cNvPr>
          <p:cNvSpPr/>
          <p:nvPr/>
        </p:nvSpPr>
        <p:spPr>
          <a:xfrm>
            <a:off x="762000" y="587681"/>
            <a:ext cx="10972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altLang="en-US" sz="2200" dirty="0">
                <a:solidFill>
                  <a:srgbClr val="000000"/>
                </a:solidFill>
                <a:latin typeface="Arial" panose="020B0604020202020204" pitchFamily="34" charset="0"/>
                <a:ea typeface=""/>
                <a:cs typeface="Arial" panose="020B0604020202020204" pitchFamily="34" charset="0"/>
              </a:rPr>
              <a:t>A substance which </a:t>
            </a:r>
            <a:r>
              <a:rPr lang="en-US" alt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"/>
                <a:cs typeface="Arial" panose="020B0604020202020204" pitchFamily="34" charset="0"/>
              </a:rPr>
              <a:t>increases the rate </a:t>
            </a:r>
            <a:r>
              <a:rPr lang="en-US" altLang="en-US" sz="2200" dirty="0">
                <a:solidFill>
                  <a:srgbClr val="000000"/>
                </a:solidFill>
                <a:latin typeface="Arial" panose="020B0604020202020204" pitchFamily="34" charset="0"/>
                <a:ea typeface=""/>
                <a:cs typeface="Arial" panose="020B0604020202020204" pitchFamily="34" charset="0"/>
              </a:rPr>
              <a:t>of a chemical reaction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Provides an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reaction pathway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that has a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activation energy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Does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affect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the energy of reactant or product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A64F9AC-BE9E-1A49-B376-92466EE236BC}"/>
              </a:ext>
            </a:extLst>
          </p:cNvPr>
          <p:cNvGrpSpPr/>
          <p:nvPr/>
        </p:nvGrpSpPr>
        <p:grpSpPr>
          <a:xfrm>
            <a:off x="1371600" y="2000999"/>
            <a:ext cx="4202150" cy="1796554"/>
            <a:chOff x="362943" y="1703684"/>
            <a:chExt cx="4439943" cy="1912466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8B27756-2348-4545-982F-64FD8ADF467F}"/>
                </a:ext>
              </a:extLst>
            </p:cNvPr>
            <p:cNvGrpSpPr/>
            <p:nvPr/>
          </p:nvGrpSpPr>
          <p:grpSpPr>
            <a:xfrm>
              <a:off x="362943" y="1703684"/>
              <a:ext cx="4439943" cy="1912466"/>
              <a:chOff x="362943" y="1703684"/>
              <a:chExt cx="4439943" cy="1912466"/>
            </a:xfrm>
          </p:grpSpPr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43868F0F-F5CD-F84C-AEFB-8ADCD2F99E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2943" y="1703684"/>
                <a:ext cx="4439943" cy="1912466"/>
              </a:xfrm>
              <a:prstGeom prst="rect">
                <a:avLst/>
              </a:prstGeom>
            </p:spPr>
          </p:pic>
          <p:sp>
            <p:nvSpPr>
              <p:cNvPr id="35" name="Right Arrow 34">
                <a:extLst>
                  <a:ext uri="{FF2B5EF4-FFF2-40B4-BE49-F238E27FC236}">
                    <a16:creationId xmlns:a16="http://schemas.microsoft.com/office/drawing/2014/main" id="{9506BE16-5AFA-8B43-BD84-A1137445FAE0}"/>
                  </a:ext>
                </a:extLst>
              </p:cNvPr>
              <p:cNvSpPr/>
              <p:nvPr/>
            </p:nvSpPr>
            <p:spPr>
              <a:xfrm rot="3655317">
                <a:off x="1174881" y="2410040"/>
                <a:ext cx="398038" cy="10221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ight Arrow 35">
                <a:extLst>
                  <a:ext uri="{FF2B5EF4-FFF2-40B4-BE49-F238E27FC236}">
                    <a16:creationId xmlns:a16="http://schemas.microsoft.com/office/drawing/2014/main" id="{9BBA92F4-6BEA-D649-AC9E-D0B9D8BACC87}"/>
                  </a:ext>
                </a:extLst>
              </p:cNvPr>
              <p:cNvSpPr/>
              <p:nvPr/>
            </p:nvSpPr>
            <p:spPr>
              <a:xfrm rot="1098516">
                <a:off x="1820415" y="2985764"/>
                <a:ext cx="398038" cy="10221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ight Arrow 36">
                <a:extLst>
                  <a:ext uri="{FF2B5EF4-FFF2-40B4-BE49-F238E27FC236}">
                    <a16:creationId xmlns:a16="http://schemas.microsoft.com/office/drawing/2014/main" id="{6ECD20F3-844F-6D40-8D42-C105F6EA8D03}"/>
                  </a:ext>
                </a:extLst>
              </p:cNvPr>
              <p:cNvSpPr/>
              <p:nvPr/>
            </p:nvSpPr>
            <p:spPr>
              <a:xfrm rot="18209059">
                <a:off x="2536319" y="2985764"/>
                <a:ext cx="398038" cy="10221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ight Arrow 37">
                <a:extLst>
                  <a:ext uri="{FF2B5EF4-FFF2-40B4-BE49-F238E27FC236}">
                    <a16:creationId xmlns:a16="http://schemas.microsoft.com/office/drawing/2014/main" id="{6C165D83-7ACE-6C47-BD08-BFC230D68F5E}"/>
                  </a:ext>
                </a:extLst>
              </p:cNvPr>
              <p:cNvSpPr/>
              <p:nvPr/>
            </p:nvSpPr>
            <p:spPr>
              <a:xfrm rot="18504287">
                <a:off x="3084761" y="2398975"/>
                <a:ext cx="398038" cy="10221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Text Box 6">
              <a:extLst>
                <a:ext uri="{FF2B5EF4-FFF2-40B4-BE49-F238E27FC236}">
                  <a16:creationId xmlns:a16="http://schemas.microsoft.com/office/drawing/2014/main" id="{345BBF38-9B78-6744-B434-15643335F9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435" y="3257000"/>
              <a:ext cx="817853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FF215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rim</a:t>
              </a:r>
            </a:p>
          </p:txBody>
        </p:sp>
        <p:sp>
          <p:nvSpPr>
            <p:cNvPr id="33" name="Text Box 6">
              <a:extLst>
                <a:ext uri="{FF2B5EF4-FFF2-40B4-BE49-F238E27FC236}">
                  <a16:creationId xmlns:a16="http://schemas.microsoft.com/office/drawing/2014/main" id="{0BE8A3FA-16E8-994D-AA7C-F38D651245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9425" y="3291967"/>
              <a:ext cx="841898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FF215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South rim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94DAA0C-4EA1-6342-BE80-210A62990D1A}"/>
              </a:ext>
            </a:extLst>
          </p:cNvPr>
          <p:cNvGrpSpPr/>
          <p:nvPr/>
        </p:nvGrpSpPr>
        <p:grpSpPr>
          <a:xfrm>
            <a:off x="5947455" y="1874607"/>
            <a:ext cx="4321968" cy="4071984"/>
            <a:chOff x="5074365" y="1894158"/>
            <a:chExt cx="4566542" cy="4334703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0EF4A4E-E467-9B4B-91E8-39856FB92C29}"/>
                </a:ext>
              </a:extLst>
            </p:cNvPr>
            <p:cNvGrpSpPr/>
            <p:nvPr/>
          </p:nvGrpSpPr>
          <p:grpSpPr>
            <a:xfrm>
              <a:off x="5074365" y="1894158"/>
              <a:ext cx="4566542" cy="4334703"/>
              <a:chOff x="5074365" y="1894158"/>
              <a:chExt cx="4566542" cy="4334703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263C941F-9C8C-E04B-897D-2532D8A55E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74365" y="1894158"/>
                <a:ext cx="4566542" cy="4334703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003FDA9-A76F-6A4D-8F99-7355577AFA6E}"/>
                  </a:ext>
                </a:extLst>
              </p:cNvPr>
              <p:cNvSpPr txBox="1"/>
              <p:nvPr/>
            </p:nvSpPr>
            <p:spPr>
              <a:xfrm>
                <a:off x="5554116" y="4291904"/>
                <a:ext cx="140157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CBD5E3D-0371-B342-8F47-96BDC24EB765}"/>
                  </a:ext>
                </a:extLst>
              </p:cNvPr>
              <p:cNvSpPr txBox="1"/>
              <p:nvPr/>
            </p:nvSpPr>
            <p:spPr>
              <a:xfrm>
                <a:off x="8821184" y="5430948"/>
                <a:ext cx="819723" cy="29057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510B4D4-D7E2-3249-A786-5C2795D82CE9}"/>
                  </a:ext>
                </a:extLst>
              </p:cNvPr>
              <p:cNvSpPr txBox="1"/>
              <p:nvPr/>
            </p:nvSpPr>
            <p:spPr>
              <a:xfrm>
                <a:off x="8573478" y="4402675"/>
                <a:ext cx="898768" cy="5004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5C9FEE6-CC24-9F40-95C7-D7E231D68AA9}"/>
                </a:ext>
              </a:extLst>
            </p:cNvPr>
            <p:cNvSpPr txBox="1"/>
            <p:nvPr/>
          </p:nvSpPr>
          <p:spPr>
            <a:xfrm>
              <a:off x="5443481" y="4216165"/>
              <a:ext cx="9012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Reactant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0FA4A78-A481-B440-9AA4-8045471DC8DD}"/>
                </a:ext>
              </a:extLst>
            </p:cNvPr>
            <p:cNvSpPr txBox="1"/>
            <p:nvPr/>
          </p:nvSpPr>
          <p:spPr>
            <a:xfrm>
              <a:off x="8736123" y="5412094"/>
              <a:ext cx="8018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Product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CCB7E54-31E1-7044-8D7C-91686A4A9377}"/>
              </a:ext>
            </a:extLst>
          </p:cNvPr>
          <p:cNvGrpSpPr/>
          <p:nvPr/>
        </p:nvGrpSpPr>
        <p:grpSpPr>
          <a:xfrm>
            <a:off x="1376405" y="4150122"/>
            <a:ext cx="4202150" cy="1796554"/>
            <a:chOff x="362942" y="4370054"/>
            <a:chExt cx="4439943" cy="191246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7EFEC5F-F982-3E4B-8E75-B4CABEFFE93B}"/>
                </a:ext>
              </a:extLst>
            </p:cNvPr>
            <p:cNvGrpSpPr/>
            <p:nvPr/>
          </p:nvGrpSpPr>
          <p:grpSpPr>
            <a:xfrm>
              <a:off x="362942" y="4370054"/>
              <a:ext cx="4439943" cy="1912466"/>
              <a:chOff x="362943" y="4492242"/>
              <a:chExt cx="4439943" cy="1912466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331AF42A-EC5F-4E42-8370-448305D6E7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2943" y="4492242"/>
                <a:ext cx="4439943" cy="1912466"/>
              </a:xfrm>
              <a:prstGeom prst="rect">
                <a:avLst/>
              </a:prstGeom>
            </p:spPr>
          </p:pic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98BEE4A0-D555-2D47-842E-8B007AD2C4F0}"/>
                  </a:ext>
                </a:extLst>
              </p:cNvPr>
              <p:cNvCxnSpPr/>
              <p:nvPr/>
            </p:nvCxnSpPr>
            <p:spPr bwMode="auto">
              <a:xfrm flipV="1">
                <a:off x="718790" y="5025292"/>
                <a:ext cx="3290502" cy="15937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D7083544-7EAA-284B-BAAB-133F9B47D0A9}"/>
                  </a:ext>
                </a:extLst>
              </p:cNvPr>
              <p:cNvCxnSpPr/>
              <p:nvPr/>
            </p:nvCxnSpPr>
            <p:spPr bwMode="auto">
              <a:xfrm flipV="1">
                <a:off x="730519" y="5177692"/>
                <a:ext cx="3290502" cy="15937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" name="Right Arrow 19">
                <a:extLst>
                  <a:ext uri="{FF2B5EF4-FFF2-40B4-BE49-F238E27FC236}">
                    <a16:creationId xmlns:a16="http://schemas.microsoft.com/office/drawing/2014/main" id="{964C7764-3A39-CE41-9C5D-AD7B63C09208}"/>
                  </a:ext>
                </a:extLst>
              </p:cNvPr>
              <p:cNvSpPr/>
              <p:nvPr/>
            </p:nvSpPr>
            <p:spPr>
              <a:xfrm>
                <a:off x="1373900" y="5067667"/>
                <a:ext cx="398038" cy="10221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ight Arrow 20">
                <a:extLst>
                  <a:ext uri="{FF2B5EF4-FFF2-40B4-BE49-F238E27FC236}">
                    <a16:creationId xmlns:a16="http://schemas.microsoft.com/office/drawing/2014/main" id="{57C73C78-544B-BB4F-8DB6-FBE73070B8FF}"/>
                  </a:ext>
                </a:extLst>
              </p:cNvPr>
              <p:cNvSpPr/>
              <p:nvPr/>
            </p:nvSpPr>
            <p:spPr>
              <a:xfrm>
                <a:off x="2675162" y="5063765"/>
                <a:ext cx="398038" cy="10221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 Box 6">
              <a:extLst>
                <a:ext uri="{FF2B5EF4-FFF2-40B4-BE49-F238E27FC236}">
                  <a16:creationId xmlns:a16="http://schemas.microsoft.com/office/drawing/2014/main" id="{CEA5C41F-4E9A-DF40-B549-F02D771428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658" y="5944356"/>
              <a:ext cx="817853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FF215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North rim</a:t>
              </a:r>
            </a:p>
          </p:txBody>
        </p:sp>
        <p:sp>
          <p:nvSpPr>
            <p:cNvPr id="16" name="Text Box 6">
              <a:extLst>
                <a:ext uri="{FF2B5EF4-FFF2-40B4-BE49-F238E27FC236}">
                  <a16:creationId xmlns:a16="http://schemas.microsoft.com/office/drawing/2014/main" id="{28EE6763-A133-BB4C-A15E-6D891858EC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73" y="5955963"/>
              <a:ext cx="841898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FF215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South rim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847332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9382"/>
    </mc:Choice>
    <mc:Fallback>
      <p:transition spd="slow" advTm="1093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2BB7B55-C93F-8148-9277-326AC30D58FC}"/>
              </a:ext>
            </a:extLst>
          </p:cNvPr>
          <p:cNvSpPr txBox="1"/>
          <p:nvPr/>
        </p:nvSpPr>
        <p:spPr>
          <a:xfrm>
            <a:off x="3661680" y="0"/>
            <a:ext cx="4868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Heterogeneous Catalysis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F95EE31-ACF0-964F-9562-C47AC7DF5C0F}"/>
              </a:ext>
            </a:extLst>
          </p:cNvPr>
          <p:cNvGrpSpPr/>
          <p:nvPr/>
        </p:nvGrpSpPr>
        <p:grpSpPr>
          <a:xfrm>
            <a:off x="399046" y="381000"/>
            <a:ext cx="11393907" cy="5562600"/>
            <a:chOff x="399046" y="381000"/>
            <a:chExt cx="11393907" cy="5562600"/>
          </a:xfrm>
        </p:grpSpPr>
        <p:sp>
          <p:nvSpPr>
            <p:cNvPr id="12" name="TextBox 9">
              <a:extLst>
                <a:ext uri="{FF2B5EF4-FFF2-40B4-BE49-F238E27FC236}">
                  <a16:creationId xmlns:a16="http://schemas.microsoft.com/office/drawing/2014/main" id="{AD4CEFE9-0F2D-2E4F-A208-32B9400D57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046" y="381000"/>
              <a:ext cx="11393907" cy="2426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General Features</a:t>
              </a:r>
            </a:p>
            <a:p>
              <a:pPr marL="285750" indent="-285750">
                <a:lnSpc>
                  <a:spcPct val="150000"/>
                </a:lnSpc>
                <a:spcBef>
                  <a:spcPct val="0"/>
                </a:spcBef>
                <a:buFont typeface="Wingdings" pitchFamily="2" charset="2"/>
                <a:buChar char="§"/>
              </a:pPr>
              <a:r>
                <a:rPr lang="en-US" altLang="en-US" sz="1800" dirty="0">
                  <a:latin typeface="Arial" panose="020B0604020202020204" pitchFamily="34" charset="0"/>
                </a:rPr>
                <a:t>Different reaction phases possible: gas/solid; liquid/solid or liquid/liquid systems</a:t>
              </a:r>
            </a:p>
            <a:p>
              <a:pPr marL="285750" indent="-285750">
                <a:lnSpc>
                  <a:spcPct val="150000"/>
                </a:lnSpc>
                <a:spcBef>
                  <a:spcPct val="0"/>
                </a:spcBef>
                <a:buFont typeface="Wingdings" pitchFamily="2" charset="2"/>
                <a:buChar char="§"/>
              </a:pPr>
              <a:r>
                <a:rPr lang="en-US" altLang="en-US" sz="1800" dirty="0">
                  <a:latin typeface="Arial" panose="020B0604020202020204" pitchFamily="34" charset="0"/>
                </a:rPr>
                <a:t>In general, wide range of operating conditions (high temperatures/pressures)</a:t>
              </a:r>
            </a:p>
            <a:p>
              <a:pPr marL="285750" indent="-285750">
                <a:lnSpc>
                  <a:spcPct val="150000"/>
                </a:lnSpc>
                <a:spcBef>
                  <a:spcPct val="0"/>
                </a:spcBef>
                <a:buFont typeface="Wingdings" pitchFamily="2" charset="2"/>
                <a:buChar char="§"/>
              </a:pPr>
              <a:r>
                <a:rPr lang="en-US" altLang="en-US" sz="1800" dirty="0">
                  <a:latin typeface="Arial" panose="020B0604020202020204" pitchFamily="34" charset="0"/>
                </a:rPr>
                <a:t>Industrial relevance</a:t>
              </a:r>
            </a:p>
            <a:p>
              <a:pPr>
                <a:lnSpc>
                  <a:spcPct val="150000"/>
                </a:lnSpc>
                <a:spcBef>
                  <a:spcPct val="0"/>
                </a:spcBef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        -  Haber-Bosch process: NH</a:t>
              </a:r>
              <a:r>
                <a:rPr lang="en-US" altLang="en-US" sz="1800" baseline="-25000" dirty="0">
                  <a:latin typeface="Arial" panose="020B0604020202020204" pitchFamily="34" charset="0"/>
                </a:rPr>
                <a:t>3</a:t>
              </a:r>
              <a:r>
                <a:rPr lang="en-US" altLang="en-US" sz="1800" dirty="0">
                  <a:latin typeface="Arial" panose="020B0604020202020204" pitchFamily="34" charset="0"/>
                </a:rPr>
                <a:t> production by Fe/Ru catalysts</a:t>
              </a:r>
            </a:p>
            <a:p>
              <a:pPr marL="285750" indent="-285750">
                <a:lnSpc>
                  <a:spcPct val="150000"/>
                </a:lnSpc>
                <a:spcBef>
                  <a:spcPct val="0"/>
                </a:spcBef>
                <a:buFont typeface="Wingdings" pitchFamily="2" charset="2"/>
                <a:buChar char="§"/>
              </a:pPr>
              <a:r>
                <a:rPr lang="en-US" altLang="en-US" sz="1800" dirty="0">
                  <a:latin typeface="Arial" panose="020B0604020202020204" pitchFamily="34" charset="0"/>
                </a:rPr>
                <a:t>Operation simplicity (ease of separation of reactants/products/catalysts)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DF63E5DE-D3C9-A64A-9EA1-663838F2F662}"/>
                </a:ext>
              </a:extLst>
            </p:cNvPr>
            <p:cNvGrpSpPr/>
            <p:nvPr/>
          </p:nvGrpSpPr>
          <p:grpSpPr>
            <a:xfrm>
              <a:off x="533400" y="2864685"/>
              <a:ext cx="9514674" cy="3078915"/>
              <a:chOff x="-775323" y="2947936"/>
              <a:chExt cx="10473723" cy="366952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4068A5DB-BB74-1747-A9DC-318DD91D0F02}"/>
                  </a:ext>
                </a:extLst>
              </p:cNvPr>
              <p:cNvGrpSpPr/>
              <p:nvPr/>
            </p:nvGrpSpPr>
            <p:grpSpPr>
              <a:xfrm>
                <a:off x="-775323" y="2947936"/>
                <a:ext cx="10473723" cy="3669528"/>
                <a:chOff x="-897984" y="2947936"/>
                <a:chExt cx="10473723" cy="3669528"/>
              </a:xfrm>
            </p:grpSpPr>
            <p:sp>
              <p:nvSpPr>
                <p:cNvPr id="21" name="Rectangle 1">
                  <a:extLst>
                    <a:ext uri="{FF2B5EF4-FFF2-40B4-BE49-F238E27FC236}">
                      <a16:creationId xmlns:a16="http://schemas.microsoft.com/office/drawing/2014/main" id="{871699D5-1EC7-F941-8784-4037750BEE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-897984" y="2947936"/>
                  <a:ext cx="5976988" cy="440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None/>
                  </a:pPr>
                  <a:r>
                    <a:rPr lang="en-US" altLang="en-US" sz="1800" b="1" dirty="0">
                      <a:solidFill>
                        <a:srgbClr val="FF0000"/>
                      </a:solidFill>
                      <a:latin typeface="Arial" panose="020B0604020202020204" pitchFamily="34" charset="0"/>
                    </a:rPr>
                    <a:t>Example from daily life – The three-way catalyst</a:t>
                  </a:r>
                </a:p>
              </p:txBody>
            </p: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A2DB9223-A3B1-6D4C-B999-FB93116E4E75}"/>
                    </a:ext>
                  </a:extLst>
                </p:cNvPr>
                <p:cNvGrpSpPr/>
                <p:nvPr/>
              </p:nvGrpSpPr>
              <p:grpSpPr>
                <a:xfrm>
                  <a:off x="409242" y="3370570"/>
                  <a:ext cx="9166497" cy="3246894"/>
                  <a:chOff x="409242" y="3370570"/>
                  <a:chExt cx="9166497" cy="3246894"/>
                </a:xfrm>
              </p:grpSpPr>
              <p:pic>
                <p:nvPicPr>
                  <p:cNvPr id="23" name="Picture 4">
                    <a:extLst>
                      <a:ext uri="{FF2B5EF4-FFF2-40B4-BE49-F238E27FC236}">
                        <a16:creationId xmlns:a16="http://schemas.microsoft.com/office/drawing/2014/main" id="{C449457F-BD99-6C4C-91AA-F8B1F40959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09242" y="3370570"/>
                    <a:ext cx="3898076" cy="3246894"/>
                  </a:xfrm>
                  <a:prstGeom prst="rect">
                    <a:avLst/>
                  </a:prstGeom>
                  <a:noFill/>
                  <a:ln w="6350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C0C0C0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24" name="Picture 23">
                    <a:extLst>
                      <a:ext uri="{FF2B5EF4-FFF2-40B4-BE49-F238E27FC236}">
                        <a16:creationId xmlns:a16="http://schemas.microsoft.com/office/drawing/2014/main" id="{D246878A-AAA9-DE48-8118-22C4BB60BC5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4975646" y="3489603"/>
                    <a:ext cx="4600093" cy="2785697"/>
                  </a:xfrm>
                  <a:prstGeom prst="rect">
                    <a:avLst/>
                  </a:prstGeom>
                </p:spPr>
              </p:pic>
              <p:cxnSp>
                <p:nvCxnSpPr>
                  <p:cNvPr id="25" name="Straight Connector 24">
                    <a:extLst>
                      <a:ext uri="{FF2B5EF4-FFF2-40B4-BE49-F238E27FC236}">
                        <a16:creationId xmlns:a16="http://schemas.microsoft.com/office/drawing/2014/main" id="{A1801457-A4E1-7543-9425-6B1E216A55F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142649" y="3859453"/>
                    <a:ext cx="1965567" cy="1897532"/>
                  </a:xfrm>
                  <a:prstGeom prst="line">
                    <a:avLst/>
                  </a:prstGeom>
                  <a:ln w="2540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62D34207-9F59-A445-93EE-47F8044065E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709892" y="4882451"/>
                    <a:ext cx="2568446" cy="920232"/>
                  </a:xfrm>
                  <a:prstGeom prst="line">
                    <a:avLst/>
                  </a:prstGeom>
                  <a:ln w="2540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0" name="Rectangle 41">
                <a:extLst>
                  <a:ext uri="{FF2B5EF4-FFF2-40B4-BE49-F238E27FC236}">
                    <a16:creationId xmlns:a16="http://schemas.microsoft.com/office/drawing/2014/main" id="{646DB56B-AF4F-054D-B7AB-4014DC6E2E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7216" y="5613169"/>
                <a:ext cx="4180465" cy="684991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66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86153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3101"/>
    </mc:Choice>
    <mc:Fallback>
      <p:transition spd="slow" advTm="10310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BEA6841-8282-C840-ACC5-877ED261BFA8}"/>
              </a:ext>
            </a:extLst>
          </p:cNvPr>
          <p:cNvGrpSpPr/>
          <p:nvPr/>
        </p:nvGrpSpPr>
        <p:grpSpPr>
          <a:xfrm>
            <a:off x="228600" y="0"/>
            <a:ext cx="11624977" cy="6001421"/>
            <a:chOff x="228600" y="0"/>
            <a:chExt cx="11624977" cy="600142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2BB7B55-C93F-8148-9277-326AC30D58FC}"/>
                </a:ext>
              </a:extLst>
            </p:cNvPr>
            <p:cNvSpPr txBox="1"/>
            <p:nvPr/>
          </p:nvSpPr>
          <p:spPr>
            <a:xfrm>
              <a:off x="4209907" y="0"/>
              <a:ext cx="35365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/>
                <a:t>Current Research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2BAA12F-20E8-3D4C-870F-0D97056DEDDD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3401" y="767467"/>
              <a:ext cx="5751103" cy="3728333"/>
            </a:xfrm>
            <a:prstGeom prst="rect">
              <a:avLst/>
            </a:prstGeom>
          </p:spPr>
        </p:pic>
        <p:sp>
          <p:nvSpPr>
            <p:cNvPr id="6" name="Rectangle 2">
              <a:extLst>
                <a:ext uri="{FF2B5EF4-FFF2-40B4-BE49-F238E27FC236}">
                  <a16:creationId xmlns:a16="http://schemas.microsoft.com/office/drawing/2014/main" id="{8AFE49DF-B4C0-B541-8C00-90674934D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" y="4653379"/>
              <a:ext cx="5572617" cy="1154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85750" indent="-2857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SzPct val="125000"/>
                <a:buFont typeface="Wingdings" panose="05000000000000000000" pitchFamily="2" charset="2"/>
                <a:buChar char="§"/>
              </a:pPr>
              <a:r>
                <a:rPr lang="en-US" altLang="en-US" sz="1600" dirty="0">
                  <a:latin typeface="Arial" panose="020B0604020202020204" pitchFamily="34" charset="0"/>
                </a:rPr>
                <a:t>Cost-effective materials (Mn, Co, Fe)</a:t>
              </a:r>
            </a:p>
            <a:p>
              <a:pPr>
                <a:lnSpc>
                  <a:spcPct val="150000"/>
                </a:lnSpc>
                <a:spcBef>
                  <a:spcPct val="0"/>
                </a:spcBef>
                <a:buSzPct val="125000"/>
                <a:buFont typeface="Wingdings" panose="05000000000000000000" pitchFamily="2" charset="2"/>
                <a:buChar char="§"/>
              </a:pPr>
              <a:r>
                <a:rPr lang="en-US" altLang="en-US" sz="1600" dirty="0">
                  <a:latin typeface="Arial" panose="020B0604020202020204" pitchFamily="34" charset="0"/>
                </a:rPr>
                <a:t>Robust, thermally stable, and reusable materials</a:t>
              </a:r>
            </a:p>
            <a:p>
              <a:pPr>
                <a:lnSpc>
                  <a:spcPct val="150000"/>
                </a:lnSpc>
                <a:spcBef>
                  <a:spcPct val="0"/>
                </a:spcBef>
                <a:buSzPct val="125000"/>
                <a:buFont typeface="Wingdings" panose="05000000000000000000" pitchFamily="2" charset="2"/>
                <a:buChar char="§"/>
              </a:pPr>
              <a:r>
                <a:rPr lang="en-US" altLang="en-US" sz="1600" dirty="0">
                  <a:latin typeface="Arial" panose="020B0604020202020204" pitchFamily="34" charset="0"/>
                </a:rPr>
                <a:t>Green and Environmentally benign conditions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5A47048-00AC-F041-A7C0-313CCE29B78A}"/>
                </a:ext>
              </a:extLst>
            </p:cNvPr>
            <p:cNvGrpSpPr/>
            <p:nvPr/>
          </p:nvGrpSpPr>
          <p:grpSpPr>
            <a:xfrm>
              <a:off x="7315200" y="458989"/>
              <a:ext cx="4192704" cy="1752223"/>
              <a:chOff x="438937" y="4431093"/>
              <a:chExt cx="4192704" cy="1752223"/>
            </a:xfrm>
          </p:grpSpPr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D713C9D8-E63E-FC4E-A2E1-AAD1FA4416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5121" y="4828684"/>
                <a:ext cx="4063998" cy="956603"/>
              </a:xfrm>
              <a:prstGeom prst="rect">
                <a:avLst/>
              </a:prstGeom>
            </p:spPr>
          </p:pic>
          <p:sp>
            <p:nvSpPr>
              <p:cNvPr id="12" name="Rectangle 41">
                <a:extLst>
                  <a:ext uri="{FF2B5EF4-FFF2-40B4-BE49-F238E27FC236}">
                    <a16:creationId xmlns:a16="http://schemas.microsoft.com/office/drawing/2014/main" id="{D02C6AF9-81F7-DA41-AC39-A25F4ABCD1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599" y="4694218"/>
                <a:ext cx="4189042" cy="148909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66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63">
                <a:extLst>
                  <a:ext uri="{FF2B5EF4-FFF2-40B4-BE49-F238E27FC236}">
                    <a16:creationId xmlns:a16="http://schemas.microsoft.com/office/drawing/2014/main" id="{A21FB154-9F8C-2942-A350-429E504DEB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7137" y="4431093"/>
                <a:ext cx="2797561" cy="3385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9050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Selective oxidation of HMF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1D0C38A-F24C-E849-9E9E-A82232D6778B}"/>
                  </a:ext>
                </a:extLst>
              </p:cNvPr>
              <p:cNvSpPr txBox="1"/>
              <p:nvPr/>
            </p:nvSpPr>
            <p:spPr>
              <a:xfrm>
                <a:off x="438937" y="5551936"/>
                <a:ext cx="14285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HMF </a:t>
                </a:r>
              </a:p>
              <a:p>
                <a:pPr algn="ctr"/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(Biomass-derived)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156C7FD-B877-6744-816E-CE07C8CBFEF5}"/>
                  </a:ext>
                </a:extLst>
              </p:cNvPr>
              <p:cNvSpPr txBox="1"/>
              <p:nvPr/>
            </p:nvSpPr>
            <p:spPr>
              <a:xfrm>
                <a:off x="3438142" y="5532617"/>
                <a:ext cx="10454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DFF </a:t>
                </a:r>
              </a:p>
              <a:p>
                <a:pPr algn="ctr"/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(Biopolymer </a:t>
                </a:r>
              </a:p>
              <a:p>
                <a:pPr algn="ctr"/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precursors)</a:t>
                </a:r>
              </a:p>
            </p:txBody>
          </p:sp>
        </p:grp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2F7146C-420E-A144-AA1D-C4BAE6AFDC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7734" y="2646249"/>
              <a:ext cx="3692863" cy="877208"/>
            </a:xfrm>
            <a:prstGeom prst="rect">
              <a:avLst/>
            </a:prstGeom>
          </p:spPr>
        </p:pic>
        <p:sp>
          <p:nvSpPr>
            <p:cNvPr id="18" name="Rectangle 41">
              <a:extLst>
                <a:ext uri="{FF2B5EF4-FFF2-40B4-BE49-F238E27FC236}">
                  <a16:creationId xmlns:a16="http://schemas.microsoft.com/office/drawing/2014/main" id="{3DDDBBA5-6247-0E4F-AFE9-228B1559D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1383" y="2517116"/>
              <a:ext cx="4189041" cy="1349793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66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63">
              <a:extLst>
                <a:ext uri="{FF2B5EF4-FFF2-40B4-BE49-F238E27FC236}">
                  <a16:creationId xmlns:a16="http://schemas.microsoft.com/office/drawing/2014/main" id="{C7FE0C1D-F7B8-E740-9A65-7F19A663A2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43797" y="2324020"/>
              <a:ext cx="1570608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N-H Oxidation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27D42E4-51DD-B244-8576-CF37C61814EE}"/>
                </a:ext>
              </a:extLst>
            </p:cNvPr>
            <p:cNvSpPr txBox="1"/>
            <p:nvPr/>
          </p:nvSpPr>
          <p:spPr>
            <a:xfrm>
              <a:off x="7453549" y="3533001"/>
              <a:ext cx="4189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Structural components of major U.S. FDA approved drugs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6628DF6-BAF4-F441-96E7-57365668C7D7}"/>
                </a:ext>
              </a:extLst>
            </p:cNvPr>
            <p:cNvSpPr txBox="1"/>
            <p:nvPr/>
          </p:nvSpPr>
          <p:spPr>
            <a:xfrm>
              <a:off x="10372520" y="3307393"/>
              <a:ext cx="9380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&gt;90% yield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0F28468-E28F-8E46-BCCF-B5BC4758F7DF}"/>
                </a:ext>
              </a:extLst>
            </p:cNvPr>
            <p:cNvGrpSpPr/>
            <p:nvPr/>
          </p:nvGrpSpPr>
          <p:grpSpPr>
            <a:xfrm>
              <a:off x="6280960" y="4160408"/>
              <a:ext cx="5572617" cy="1841013"/>
              <a:chOff x="1783019" y="471285"/>
              <a:chExt cx="5979788" cy="1914399"/>
            </a:xfrm>
          </p:grpSpPr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4EB12F3F-9A34-584D-8DCE-96AEB3234D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84765" y="804493"/>
                <a:ext cx="5945917" cy="1166188"/>
              </a:xfrm>
              <a:prstGeom prst="rect">
                <a:avLst/>
              </a:prstGeom>
            </p:spPr>
          </p:pic>
          <p:sp>
            <p:nvSpPr>
              <p:cNvPr id="25" name="Rectangle 41">
                <a:extLst>
                  <a:ext uri="{FF2B5EF4-FFF2-40B4-BE49-F238E27FC236}">
                    <a16:creationId xmlns:a16="http://schemas.microsoft.com/office/drawing/2014/main" id="{69B24B08-36EB-A24A-A27C-E3ACA949EB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3019" y="766919"/>
                <a:ext cx="5979788" cy="1618765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66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63">
                <a:extLst>
                  <a:ext uri="{FF2B5EF4-FFF2-40B4-BE49-F238E27FC236}">
                    <a16:creationId xmlns:a16="http://schemas.microsoft.com/office/drawing/2014/main" id="{8F015F87-8B96-E24F-A242-905F4AD4F7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97178" y="471285"/>
                <a:ext cx="2446504" cy="3385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9050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Oxidative esterification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C49D8CA-8DD9-1D48-B6EB-053673ABD9F2}"/>
                  </a:ext>
                </a:extLst>
              </p:cNvPr>
              <p:cNvSpPr/>
              <p:nvPr/>
            </p:nvSpPr>
            <p:spPr>
              <a:xfrm>
                <a:off x="4813134" y="1940424"/>
                <a:ext cx="2356475" cy="3905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Flavoring agents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821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0712"/>
    </mc:Choice>
    <mc:Fallback>
      <p:transition spd="slow" advTm="110712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7|25.5|29.1"/>
</p:tagLst>
</file>

<file path=ppt/theme/theme1.xml><?xml version="1.0" encoding="utf-8"?>
<a:theme xmlns:a="http://schemas.openxmlformats.org/drawingml/2006/main" name="crest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crest</Template>
  <TotalTime>20654</TotalTime>
  <Words>201</Words>
  <Application>Microsoft Macintosh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</vt:lpstr>
      <vt:lpstr>crest</vt:lpstr>
      <vt:lpstr>PowerPoint Presentation</vt:lpstr>
      <vt:lpstr>PowerPoint Presentation</vt:lpstr>
      <vt:lpstr>PowerPoint Presentation</vt:lpstr>
      <vt:lpstr>PowerPoint Presentation</vt:lpstr>
    </vt:vector>
  </TitlesOfParts>
  <Company>Buffalo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norrisma1</dc:creator>
  <cp:lastModifiedBy>SOURAV BISWAS</cp:lastModifiedBy>
  <cp:revision>171</cp:revision>
  <dcterms:created xsi:type="dcterms:W3CDTF">2013-01-29T14:57:17Z</dcterms:created>
  <dcterms:modified xsi:type="dcterms:W3CDTF">2021-05-22T01:37:52Z</dcterms:modified>
</cp:coreProperties>
</file>