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36576000" cy="27432000"/>
  <p:notesSz cx="7010400" cy="9296400"/>
  <p:defaultTextStyle>
    <a:defPPr>
      <a:defRPr lang="en-US"/>
    </a:defPPr>
    <a:lvl1pPr marL="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992">
          <p15:clr>
            <a:srgbClr val="A4A3A4"/>
          </p15:clr>
        </p15:guide>
        <p15:guide id="2" pos="230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E9E"/>
    <a:srgbClr val="000000"/>
    <a:srgbClr val="0000FF"/>
    <a:srgbClr val="E5761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2" autoAdjust="0"/>
    <p:restoredTop sz="93949" autoAdjust="0"/>
  </p:normalViewPr>
  <p:slideViewPr>
    <p:cSldViewPr showGuides="1">
      <p:cViewPr>
        <p:scale>
          <a:sx n="44" d="100"/>
          <a:sy n="44" d="100"/>
        </p:scale>
        <p:origin x="42" y="-2712"/>
      </p:cViewPr>
      <p:guideLst>
        <p:guide orient="horz" pos="16992"/>
        <p:guide pos="230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-283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350D82-943E-4904-B4F4-F4FB26A40093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656F76-2D50-4748-BD92-E7EDAB170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39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1ACBC-D88B-48B9-9BC8-E6452BD95BD1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97F52-7318-46F3-9661-18D93B3E2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7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97F52-7318-46F3-9661-18D93B3E2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65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10"/>
            <a:ext cx="31089600" cy="588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3A7-EC9E-4DD8-9085-F19829FAFDF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187-CFFE-42C1-9A92-A4CFF5E4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1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3A7-EC9E-4DD8-9085-F19829FAFDF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187-CFFE-42C1-9A92-A4CFF5E4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8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0" y="5861062"/>
            <a:ext cx="24688800" cy="124828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0" y="5861062"/>
            <a:ext cx="73456800" cy="124828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3A7-EC9E-4DD8-9085-F19829FAFDF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187-CFFE-42C1-9A92-A4CFF5E4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0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3A7-EC9E-4DD8-9085-F19829FAFDF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187-CFFE-42C1-9A92-A4CFF5E4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6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62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3A7-EC9E-4DD8-9085-F19829FAFDF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187-CFFE-42C1-9A92-A4CFF5E4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0" y="34137600"/>
            <a:ext cx="49072800" cy="965517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68800" y="34137600"/>
            <a:ext cx="49072800" cy="9655175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3A7-EC9E-4DD8-9085-F19829FAFDF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187-CFFE-42C1-9A92-A4CFF5E4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0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11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11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3A7-EC9E-4DD8-9085-F19829FAFDF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187-CFFE-42C1-9A92-A4CFF5E4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1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3A7-EC9E-4DD8-9085-F19829FAFDF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187-CFFE-42C1-9A92-A4CFF5E4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79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6576000" cy="3268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E5761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" b="16199"/>
          <a:stretch/>
        </p:blipFill>
        <p:spPr>
          <a:xfrm>
            <a:off x="0" y="0"/>
            <a:ext cx="7955280" cy="3270019"/>
          </a:xfrm>
          <a:prstGeom prst="rect">
            <a:avLst/>
          </a:prstGeom>
          <a:effectLst/>
        </p:spPr>
      </p:pic>
      <p:sp>
        <p:nvSpPr>
          <p:cNvPr id="8" name="Rectangle 7"/>
          <p:cNvSpPr/>
          <p:nvPr userDrawn="1"/>
        </p:nvSpPr>
        <p:spPr>
          <a:xfrm>
            <a:off x="17669" y="0"/>
            <a:ext cx="36558331" cy="326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1" y="1031247"/>
            <a:ext cx="5656707" cy="11521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1800" y="533400"/>
            <a:ext cx="2444503" cy="21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8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0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11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10" y="5740411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3A7-EC9E-4DD8-9085-F19829FAFDF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187-CFFE-42C1-9A92-A4CFF5E4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93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1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3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FB3A7-EC9E-4DD8-9085-F19829FAFDF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187-CFFE-42C1-9A92-A4CFF5E4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6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11"/>
            <a:ext cx="32918400" cy="18103852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11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B3A7-EC9E-4DD8-9085-F19829FAFDF6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11"/>
            <a:ext cx="11582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11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D187-CFFE-42C1-9A92-A4CFF5E4B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8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36576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3657600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5.jpe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18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4.jpe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jpeg"/><Relationship Id="rId15" Type="http://schemas.openxmlformats.org/officeDocument/2006/relationships/image" Target="../media/image12.jp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16.jpg"/><Relationship Id="rId4" Type="http://schemas.openxmlformats.org/officeDocument/2006/relationships/image" Target="../media/image5.jp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19.jpeg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3872A0CC-361D-4111-BD9F-E7FBF5731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68"/>
          <a:stretch/>
        </p:blipFill>
        <p:spPr>
          <a:xfrm>
            <a:off x="20345400" y="16066276"/>
            <a:ext cx="3127519" cy="2983724"/>
          </a:xfrm>
          <a:prstGeom prst="rect">
            <a:avLst/>
          </a:prstGeom>
        </p:spPr>
      </p:pic>
      <p:pic>
        <p:nvPicPr>
          <p:cNvPr id="20" name="Picture 19" descr="A picture containing cup, table, indoor, next&#10;&#10;Description automatically generated">
            <a:extLst>
              <a:ext uri="{FF2B5EF4-FFF2-40B4-BE49-F238E27FC236}">
                <a16:creationId xmlns:a16="http://schemas.microsoft.com/office/drawing/2014/main" id="{11D2AD72-DA0F-4F16-ADAB-CC1D7593C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113" y="5247241"/>
            <a:ext cx="2834702" cy="27024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A054B45-864C-4A3C-8D7A-8830D2AA8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487400" y="11429999"/>
            <a:ext cx="4965817" cy="3724363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26028037" y="3718344"/>
            <a:ext cx="8338163" cy="822960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75" tIns="54187" rIns="108375" bIns="54187" anchor="ctr">
            <a:normAutofit/>
          </a:bodyPr>
          <a:lstStyle/>
          <a:p>
            <a:pPr algn="ctr" defTabSz="2194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latin typeface="Arial"/>
                <a:cs typeface="Arial"/>
              </a:rPr>
              <a:t>Results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6028037" y="20497800"/>
            <a:ext cx="8338163" cy="822960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75" tIns="54187" rIns="108375" bIns="54187" anchor="ctr">
            <a:normAutofit/>
          </a:bodyPr>
          <a:lstStyle/>
          <a:p>
            <a:pPr algn="ctr" defTabSz="2194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latin typeface="Arial"/>
                <a:cs typeface="Arial"/>
              </a:rPr>
              <a:t>Summary and Future Plan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025037" y="3596640"/>
            <a:ext cx="8338163" cy="822960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75" tIns="54187" rIns="108375" bIns="54187" anchor="ctr">
            <a:normAutofit/>
          </a:bodyPr>
          <a:lstStyle/>
          <a:p>
            <a:pPr algn="ctr" defTabSz="2194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latin typeface="Arial"/>
                <a:cs typeface="Arial"/>
              </a:rPr>
              <a:t>Background and Goals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7200" y="4724399"/>
            <a:ext cx="11430000" cy="769562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just" defTabSz="2194425"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Polydimethylsiloxane (PDMS) based solid phase microextraction (SPME) fibers are commonly used as a sampling tool for various volatile/semi-volatile compounds including gasoline residues via headspace (HS) concentration.  </a:t>
            </a:r>
          </a:p>
          <a:p>
            <a:pPr marL="457200" indent="-457200" algn="just" defTabSz="2194425">
              <a:buFont typeface="Wingdings" panose="05000000000000000000" pitchFamily="2" charset="2"/>
              <a:buChar char="Ø"/>
              <a:defRPr/>
            </a:pPr>
            <a:endParaRPr lang="en-US" sz="2600" dirty="0"/>
          </a:p>
          <a:p>
            <a:pPr marL="457200" indent="-457200" algn="just" defTabSz="2194425">
              <a:buFont typeface="Wingdings" panose="05000000000000000000" pitchFamily="2" charset="2"/>
              <a:buChar char="Ø"/>
              <a:defRPr/>
            </a:pPr>
            <a:endParaRPr lang="en-US" sz="2600" dirty="0"/>
          </a:p>
          <a:p>
            <a:pPr marL="457200" indent="-457200" algn="just" defTabSz="2194425">
              <a:buFont typeface="Wingdings" panose="05000000000000000000" pitchFamily="2" charset="2"/>
              <a:buChar char="Ø"/>
              <a:defRPr/>
            </a:pPr>
            <a:endParaRPr lang="en-US" sz="2600" dirty="0"/>
          </a:p>
          <a:p>
            <a:pPr marL="457200" indent="-457200" algn="just" defTabSz="2194425">
              <a:buFont typeface="Wingdings" panose="05000000000000000000" pitchFamily="2" charset="2"/>
              <a:buChar char="Ø"/>
              <a:defRPr/>
            </a:pPr>
            <a:endParaRPr lang="en-US" sz="2600" dirty="0"/>
          </a:p>
          <a:p>
            <a:pPr marL="457200" indent="-457200" algn="just" defTabSz="2194425">
              <a:buFont typeface="Wingdings" panose="05000000000000000000" pitchFamily="2" charset="2"/>
              <a:buChar char="Ø"/>
              <a:defRPr/>
            </a:pPr>
            <a:endParaRPr lang="en-US" sz="2600" dirty="0"/>
          </a:p>
          <a:p>
            <a:pPr marL="457200" indent="-457200" algn="just" defTabSz="2194425">
              <a:buFont typeface="Wingdings" panose="05000000000000000000" pitchFamily="2" charset="2"/>
              <a:buChar char="Ø"/>
              <a:defRPr/>
            </a:pPr>
            <a:endParaRPr lang="en-US" sz="2600" dirty="0"/>
          </a:p>
          <a:p>
            <a:pPr marL="457200" indent="-457200" algn="just" defTabSz="2194425">
              <a:buFont typeface="Wingdings" panose="05000000000000000000" pitchFamily="2" charset="2"/>
              <a:buChar char="Ø"/>
              <a:defRPr/>
            </a:pPr>
            <a:endParaRPr lang="en-US" sz="2600" dirty="0"/>
          </a:p>
          <a:p>
            <a:pPr marL="457200" indent="-457200" algn="just" defTabSz="2194425"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However, the compositions of volatile compounds in headspace (HS) via SPME sampling method usually differ from true compositions mainly because the partition coefficients of these compounds between headspace and a SPME fiber are not equal (</a:t>
            </a:r>
            <a:r>
              <a:rPr lang="en-US" sz="2600" i="1" dirty="0" err="1"/>
              <a:t>K</a:t>
            </a:r>
            <a:r>
              <a:rPr lang="en-US" sz="2600" baseline="-25000" dirty="0" err="1"/>
              <a:t>fh</a:t>
            </a:r>
            <a:r>
              <a:rPr lang="en-US" sz="2600" dirty="0"/>
              <a:t>).</a:t>
            </a:r>
          </a:p>
          <a:p>
            <a:pPr marL="457200" indent="-457200" algn="just" defTabSz="2194425">
              <a:buFont typeface="Wingdings" panose="05000000000000000000" pitchFamily="2" charset="2"/>
              <a:buChar char="Ø"/>
              <a:defRPr/>
            </a:pPr>
            <a:endParaRPr lang="en-US" sz="2600" dirty="0"/>
          </a:p>
          <a:p>
            <a:pPr marL="457200" indent="-457200" algn="just" defTabSz="2194425"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The estimation of relative compositions of three vaporized hydrocarbons in headspace (HS) using ratios of partition coefficients (</a:t>
            </a:r>
            <a:r>
              <a:rPr lang="en-US" sz="2600" i="1" dirty="0" err="1"/>
              <a:t>K</a:t>
            </a:r>
            <a:r>
              <a:rPr lang="en-US" sz="2600" baseline="-25000" dirty="0" err="1"/>
              <a:t>fh</a:t>
            </a:r>
            <a:r>
              <a:rPr lang="en-US" sz="2600" dirty="0"/>
              <a:t>) obtained from inverse gas chromatography (IGC) and compare the results to those obtained from direct vapor analysis. </a:t>
            </a:r>
          </a:p>
        </p:txBody>
      </p:sp>
      <p:pic>
        <p:nvPicPr>
          <p:cNvPr id="39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155" y="25921293"/>
            <a:ext cx="6740845" cy="135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ounded Rectangle 39"/>
          <p:cNvSpPr/>
          <p:nvPr/>
        </p:nvSpPr>
        <p:spPr bwMode="auto">
          <a:xfrm>
            <a:off x="14097000" y="24085774"/>
            <a:ext cx="8474799" cy="1658923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82880" tIns="91440" rIns="182880" bIns="91440" anchor="ctr">
            <a:normAutofit fontScale="92500" lnSpcReduction="10000"/>
          </a:bodyPr>
          <a:lstStyle/>
          <a:p>
            <a:pPr algn="ctr" defTabSz="2194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900" b="1" dirty="0">
                <a:latin typeface="Arial"/>
                <a:cs typeface="Arial"/>
              </a:rPr>
              <a:t>ACKNOWLEDGEMENTS</a:t>
            </a:r>
          </a:p>
          <a:p>
            <a:pPr algn="ctr" defTabSz="2194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/>
                <a:cs typeface="Arial"/>
              </a:rPr>
              <a:t>Office of Undergraduate Research</a:t>
            </a:r>
          </a:p>
          <a:p>
            <a:pPr algn="ctr" defTabSz="2194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/>
                <a:cs typeface="Arial"/>
              </a:rPr>
              <a:t>Chemistry Department 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2024599" y="12893040"/>
            <a:ext cx="8338601" cy="822960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75" tIns="54187" rIns="108375" bIns="54187" anchor="ctr">
            <a:normAutofit/>
          </a:bodyPr>
          <a:lstStyle/>
          <a:p>
            <a:pPr algn="ctr" defTabSz="2194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latin typeface="Arial"/>
                <a:cs typeface="Arial"/>
              </a:rPr>
              <a:t>Theory of IGC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8835484" y="11430000"/>
            <a:ext cx="5243716" cy="34993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cs typeface="Arial" panose="020B0604020202020204" pitchFamily="34" charset="0"/>
              </a:rPr>
              <a:t>Probes: </a:t>
            </a:r>
            <a:r>
              <a:rPr lang="en-US" sz="2600" i="1" dirty="0">
                <a:cs typeface="Arial" panose="020B0604020202020204" pitchFamily="34" charset="0"/>
              </a:rPr>
              <a:t>n</a:t>
            </a:r>
            <a:r>
              <a:rPr lang="en-US" sz="2600" dirty="0">
                <a:cs typeface="Arial" panose="020B0604020202020204" pitchFamily="34" charset="0"/>
              </a:rPr>
              <a:t>-heptane, toluene, TMB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cs typeface="Arial" panose="020B0604020202020204" pitchFamily="34" charset="0"/>
              </a:rPr>
              <a:t>Carrier Gas: Hydrogen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cs typeface="Arial" panose="020B0604020202020204" pitchFamily="34" charset="0"/>
              </a:rPr>
              <a:t>Flow Rate: 10 mL/min at 25 </a:t>
            </a:r>
            <a:r>
              <a:rPr lang="en-US" sz="2600" dirty="0"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sz="2600" dirty="0">
                <a:cs typeface="Arial" panose="020B0604020202020204" pitchFamily="34" charset="0"/>
              </a:rPr>
              <a:t>C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cs typeface="Arial" panose="020B0604020202020204" pitchFamily="34" charset="0"/>
              </a:rPr>
              <a:t>Injection Volume: 0.01 </a:t>
            </a:r>
            <a:r>
              <a:rPr lang="en-US" altLang="en-US" sz="2800" dirty="0">
                <a:latin typeface="Symbol" panose="05050102010706020507" pitchFamily="18" charset="2"/>
              </a:rPr>
              <a:t>m</a:t>
            </a:r>
            <a:r>
              <a:rPr lang="en-US" sz="2600" dirty="0">
                <a:cs typeface="Arial" panose="020B0604020202020204" pitchFamily="34" charset="0"/>
              </a:rPr>
              <a:t>L 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cs typeface="Arial" panose="020B0604020202020204" pitchFamily="34" charset="0"/>
              </a:rPr>
              <a:t>Inlet Temperature: 280 </a:t>
            </a:r>
            <a:r>
              <a:rPr lang="en-US" sz="2600" dirty="0"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sz="2600" dirty="0">
                <a:cs typeface="Arial" panose="020B0604020202020204" pitchFamily="34" charset="0"/>
              </a:rPr>
              <a:t>C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cs typeface="Arial" panose="020B0604020202020204" pitchFamily="34" charset="0"/>
              </a:rPr>
              <a:t>Oven Temperature: 90 and 130 </a:t>
            </a:r>
            <a:r>
              <a:rPr lang="en-US" sz="2600" dirty="0">
                <a:cs typeface="Arial" panose="020B0604020202020204" pitchFamily="34" charset="0"/>
                <a:sym typeface="Symbol" panose="05050102010706020507" pitchFamily="18" charset="2"/>
              </a:rPr>
              <a:t>C</a:t>
            </a:r>
            <a:endParaRPr lang="en-US" sz="2600" dirty="0"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cs typeface="Arial" panose="020B0604020202020204" pitchFamily="34" charset="0"/>
              </a:rPr>
              <a:t>Detector: Flame ionization detector (FID)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1875C42-2DC4-4528-8787-4D0719DCFB6A}"/>
              </a:ext>
            </a:extLst>
          </p:cNvPr>
          <p:cNvSpPr/>
          <p:nvPr/>
        </p:nvSpPr>
        <p:spPr>
          <a:xfrm>
            <a:off x="457200" y="14020800"/>
            <a:ext cx="11430000" cy="7315200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sz="2600" b="1" dirty="0"/>
              <a:t>Inverse gas chromatography (IGC)</a:t>
            </a:r>
            <a:r>
              <a:rPr lang="en-US" sz="2600" dirty="0"/>
              <a:t>:</a:t>
            </a:r>
            <a:r>
              <a:rPr lang="en-US" sz="2600" b="1" dirty="0"/>
              <a:t> </a:t>
            </a:r>
            <a:r>
              <a:rPr lang="en-US" sz="2600" dirty="0"/>
              <a:t>measurement of interactions between gaseous solute (mobile phase) and solid (stationary phase), to produce retention volume (</a:t>
            </a:r>
            <a:r>
              <a:rPr lang="en-US" sz="2600" i="1" dirty="0"/>
              <a:t>V</a:t>
            </a:r>
            <a:r>
              <a:rPr lang="en-US" sz="2600" baseline="-25000" dirty="0"/>
              <a:t>N</a:t>
            </a:r>
            <a:r>
              <a:rPr lang="en-US" sz="2600" dirty="0"/>
              <a:t>) at a given temperature (</a:t>
            </a:r>
            <a:r>
              <a:rPr lang="en-US" sz="2600" i="1" dirty="0"/>
              <a:t>T</a:t>
            </a:r>
            <a:r>
              <a:rPr lang="en-US" sz="2600" dirty="0"/>
              <a:t>) and a mass of solid phase (</a:t>
            </a:r>
            <a:r>
              <a:rPr lang="en-US" sz="2600" i="1" dirty="0"/>
              <a:t>m</a:t>
            </a:r>
            <a:r>
              <a:rPr lang="en-US" sz="2600" dirty="0"/>
              <a:t>).</a:t>
            </a:r>
          </a:p>
          <a:p>
            <a:pPr algn="just">
              <a:defRPr/>
            </a:pPr>
            <a:endParaRPr lang="en-US" sz="2600" dirty="0"/>
          </a:p>
          <a:p>
            <a:pPr algn="just">
              <a:defRPr/>
            </a:pPr>
            <a:r>
              <a:rPr lang="en-US" sz="2600" dirty="0"/>
              <a:t>                                                                                </a:t>
            </a:r>
          </a:p>
          <a:p>
            <a:pPr algn="just">
              <a:defRPr/>
            </a:pPr>
            <a:endParaRPr lang="en-US" sz="2600" dirty="0"/>
          </a:p>
          <a:p>
            <a:pPr algn="just">
              <a:defRPr/>
            </a:pPr>
            <a:endParaRPr lang="en-US" sz="2600" dirty="0"/>
          </a:p>
          <a:p>
            <a:pPr algn="just">
              <a:defRPr/>
            </a:pPr>
            <a:endParaRPr lang="en-US" sz="2600" dirty="0"/>
          </a:p>
          <a:p>
            <a:pPr algn="just">
              <a:defRPr/>
            </a:pPr>
            <a:endParaRPr lang="en-US" sz="2600" dirty="0"/>
          </a:p>
          <a:p>
            <a:pPr algn="just">
              <a:defRPr/>
            </a:pPr>
            <a:endParaRPr lang="en-US" sz="2600" b="1" dirty="0"/>
          </a:p>
          <a:p>
            <a:pPr algn="just">
              <a:defRPr/>
            </a:pPr>
            <a:endParaRPr lang="en-US" sz="2600" b="1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sz="2600" b="1" dirty="0"/>
              <a:t>Partition coefficient (</a:t>
            </a:r>
            <a:r>
              <a:rPr lang="en-US" sz="2600" b="1" i="1" dirty="0"/>
              <a:t>K</a:t>
            </a:r>
            <a:r>
              <a:rPr lang="en-US" sz="2600" b="1" dirty="0"/>
              <a:t>)</a:t>
            </a:r>
            <a:r>
              <a:rPr lang="en-US" sz="2600" dirty="0"/>
              <a:t>:</a:t>
            </a:r>
          </a:p>
          <a:p>
            <a:pPr algn="just">
              <a:defRPr/>
            </a:pPr>
            <a:endParaRPr lang="en-US" sz="2600" dirty="0"/>
          </a:p>
          <a:p>
            <a:pPr algn="just">
              <a:defRPr/>
            </a:pPr>
            <a:endParaRPr lang="en-US" sz="2600" dirty="0"/>
          </a:p>
          <a:p>
            <a:pPr algn="just">
              <a:defRPr/>
            </a:pPr>
            <a:endParaRPr lang="en-US" sz="2600" b="1" dirty="0"/>
          </a:p>
          <a:p>
            <a:pPr algn="just">
              <a:defRPr/>
            </a:pPr>
            <a:endParaRPr lang="en-US" sz="2600" b="1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n-US" sz="2600" b="1" dirty="0"/>
              <a:t>Relative partition coefficient (</a:t>
            </a:r>
            <a:r>
              <a:rPr lang="en-US" sz="2600" b="1" i="1" dirty="0"/>
              <a:t>K</a:t>
            </a:r>
            <a:r>
              <a:rPr lang="en-US" sz="2600" b="1" dirty="0"/>
              <a:t>/</a:t>
            </a:r>
            <a:r>
              <a:rPr lang="en-US" sz="2600" b="1" i="1" dirty="0"/>
              <a:t>K”</a:t>
            </a:r>
            <a:r>
              <a:rPr lang="en-US" sz="2600" b="1" dirty="0"/>
              <a:t>)</a:t>
            </a:r>
            <a:r>
              <a:rPr lang="en-US" sz="2600" dirty="0"/>
              <a:t>: relative compositions between analytes in headspace.</a:t>
            </a:r>
          </a:p>
          <a:p>
            <a:pPr algn="just">
              <a:defRPr/>
            </a:pPr>
            <a:endParaRPr lang="en-US" sz="2600" b="1" dirty="0"/>
          </a:p>
        </p:txBody>
      </p:sp>
      <p:sp>
        <p:nvSpPr>
          <p:cNvPr id="48" name="Rounded Rectangle 262">
            <a:extLst>
              <a:ext uri="{FF2B5EF4-FFF2-40B4-BE49-F238E27FC236}">
                <a16:creationId xmlns:a16="http://schemas.microsoft.com/office/drawing/2014/main" id="{E37CCAF6-DB0F-4BD1-8144-4AB4257829F3}"/>
              </a:ext>
            </a:extLst>
          </p:cNvPr>
          <p:cNvSpPr/>
          <p:nvPr/>
        </p:nvSpPr>
        <p:spPr>
          <a:xfrm>
            <a:off x="26362997" y="24841200"/>
            <a:ext cx="8338163" cy="822960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75" tIns="54187" rIns="108375" bIns="54187" anchor="ctr">
            <a:normAutofit/>
          </a:bodyPr>
          <a:lstStyle/>
          <a:p>
            <a:pPr algn="ctr" defTabSz="2194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latin typeface="Arial"/>
                <a:cs typeface="Arial"/>
              </a:rPr>
              <a:t>References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01D5AC-85F9-4044-8C34-238C335649CD}"/>
              </a:ext>
            </a:extLst>
          </p:cNvPr>
          <p:cNvSpPr txBox="1"/>
          <p:nvPr/>
        </p:nvSpPr>
        <p:spPr>
          <a:xfrm>
            <a:off x="24688800" y="25913942"/>
            <a:ext cx="10972800" cy="136565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defTabSz="21944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Kim, J.; Schmitz, M.; Al-</a:t>
            </a:r>
            <a:r>
              <a:rPr lang="en-US" sz="2600" dirty="0" err="1"/>
              <a:t>Saigh</a:t>
            </a:r>
            <a:r>
              <a:rPr lang="en-US" sz="2600" dirty="0"/>
              <a:t>, Z. Y., Application of Inverse Gas Chromatography for Quantitative Chemical Analysis of Volatile Compounds via Headspace-Solid Phase Microextraction, </a:t>
            </a:r>
            <a:r>
              <a:rPr lang="en-US" sz="2600" i="1" dirty="0"/>
              <a:t>Forensic Chem. </a:t>
            </a:r>
            <a:r>
              <a:rPr lang="en-US" sz="2600" b="1" dirty="0"/>
              <a:t>2018</a:t>
            </a:r>
            <a:r>
              <a:rPr lang="en-US" sz="2600" dirty="0"/>
              <a:t>,</a:t>
            </a:r>
            <a:r>
              <a:rPr lang="en-US" sz="2600" b="1" i="1" dirty="0"/>
              <a:t> </a:t>
            </a:r>
            <a:r>
              <a:rPr lang="en-US" sz="2600" dirty="0"/>
              <a:t>11, 7-14.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5505FA1-F726-45C5-9E85-8C766E5807FC}"/>
              </a:ext>
            </a:extLst>
          </p:cNvPr>
          <p:cNvSpPr/>
          <p:nvPr/>
        </p:nvSpPr>
        <p:spPr>
          <a:xfrm>
            <a:off x="24771209" y="12782383"/>
            <a:ext cx="4314917" cy="5061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HS analysis at 130 </a:t>
            </a:r>
            <a:r>
              <a:rPr lang="en-US" altLang="en-US" sz="2800" dirty="0">
                <a:solidFill>
                  <a:srgbClr val="FF0000"/>
                </a:solidFill>
                <a:sym typeface="Symbol"/>
              </a:rPr>
              <a:t></a:t>
            </a:r>
            <a:r>
              <a:rPr lang="en-US" altLang="en-US" sz="2800" dirty="0">
                <a:solidFill>
                  <a:srgbClr val="FF0000"/>
                </a:solidFill>
              </a:rPr>
              <a:t>C </a:t>
            </a:r>
            <a:endParaRPr 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14140399" y="3703320"/>
            <a:ext cx="8338601" cy="822960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75" tIns="54187" rIns="108375" bIns="54187" anchor="ctr">
            <a:noAutofit/>
          </a:bodyPr>
          <a:lstStyle/>
          <a:p>
            <a:pPr algn="ctr" defTabSz="2194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latin typeface="Arial"/>
                <a:cs typeface="Arial"/>
              </a:rPr>
              <a:t>Experimental</a:t>
            </a:r>
          </a:p>
        </p:txBody>
      </p:sp>
      <p:pic>
        <p:nvPicPr>
          <p:cNvPr id="58" name="Picture 1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600" y="9185267"/>
            <a:ext cx="638210" cy="44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18"/>
          <p:cNvSpPr txBox="1">
            <a:spLocks noChangeArrowheads="1"/>
          </p:cNvSpPr>
          <p:nvPr/>
        </p:nvSpPr>
        <p:spPr bwMode="auto">
          <a:xfrm>
            <a:off x="14310269" y="7549167"/>
            <a:ext cx="2365158" cy="58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PDMS (MW ~95,000)</a:t>
            </a:r>
          </a:p>
        </p:txBody>
      </p:sp>
      <p:sp>
        <p:nvSpPr>
          <p:cNvPr id="69" name="TextBox 18"/>
          <p:cNvSpPr txBox="1">
            <a:spLocks noChangeArrowheads="1"/>
          </p:cNvSpPr>
          <p:nvPr/>
        </p:nvSpPr>
        <p:spPr bwMode="auto">
          <a:xfrm>
            <a:off x="18445690" y="7543800"/>
            <a:ext cx="3918525" cy="58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PDMS solution in THF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13393773" y="18142386"/>
            <a:ext cx="1922427" cy="1021645"/>
            <a:chOff x="12916544" y="20235733"/>
            <a:chExt cx="1922427" cy="1021645"/>
          </a:xfrm>
        </p:grpSpPr>
        <p:sp>
          <p:nvSpPr>
            <p:cNvPr id="97" name="TextBox 167"/>
            <p:cNvSpPr txBox="1">
              <a:spLocks noChangeArrowheads="1"/>
            </p:cNvSpPr>
            <p:nvPr/>
          </p:nvSpPr>
          <p:spPr bwMode="auto">
            <a:xfrm>
              <a:off x="12916544" y="20828439"/>
              <a:ext cx="1922427" cy="428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/>
            <a:p>
              <a:pPr algn="ctr"/>
              <a:r>
                <a:rPr lang="en-US" altLang="en-US" sz="2400" i="1" dirty="0"/>
                <a:t>n-</a:t>
              </a:r>
              <a:r>
                <a:rPr lang="en-US" altLang="en-US" sz="2400" dirty="0"/>
                <a:t>heptane (x)</a:t>
              </a:r>
              <a:endParaRPr lang="en-US" altLang="en-US" sz="2400" i="1" dirty="0"/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9975" y="20235733"/>
              <a:ext cx="1735566" cy="26580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17504988" y="16840200"/>
            <a:ext cx="3373812" cy="2349778"/>
            <a:chOff x="19931386" y="20946934"/>
            <a:chExt cx="3373812" cy="2349778"/>
          </a:xfrm>
        </p:grpSpPr>
        <p:sp>
          <p:nvSpPr>
            <p:cNvPr id="89" name="TextBox 182"/>
            <p:cNvSpPr txBox="1">
              <a:spLocks noChangeArrowheads="1"/>
            </p:cNvSpPr>
            <p:nvPr/>
          </p:nvSpPr>
          <p:spPr bwMode="auto">
            <a:xfrm>
              <a:off x="19931386" y="22840811"/>
              <a:ext cx="3373812" cy="455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Autofit/>
            </a:bodyPr>
            <a:lstStyle/>
            <a:p>
              <a:pPr algn="ctr"/>
              <a:r>
                <a:rPr lang="en-US" altLang="en-US" sz="2400" i="1" dirty="0"/>
                <a:t>1,2,4-</a:t>
              </a:r>
              <a:r>
                <a:rPr lang="en-US" altLang="en-US" sz="2400" dirty="0"/>
                <a:t>trimethylbenzene (z)</a:t>
              </a:r>
              <a:endParaRPr lang="en-US" altLang="en-US" sz="2400" i="1" dirty="0"/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11397" y="20946934"/>
              <a:ext cx="2013790" cy="1775315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15827070" y="16956121"/>
            <a:ext cx="1394130" cy="2588910"/>
            <a:chOff x="13023741" y="21033090"/>
            <a:chExt cx="1394130" cy="2588910"/>
          </a:xfrm>
        </p:grpSpPr>
        <p:sp>
          <p:nvSpPr>
            <p:cNvPr id="85" name="TextBox 177"/>
            <p:cNvSpPr txBox="1">
              <a:spLocks noChangeArrowheads="1"/>
            </p:cNvSpPr>
            <p:nvPr/>
          </p:nvSpPr>
          <p:spPr bwMode="auto">
            <a:xfrm>
              <a:off x="13023741" y="22840811"/>
              <a:ext cx="1394130" cy="7811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/>
            </a:bodyPr>
            <a:lstStyle/>
            <a:p>
              <a:pPr algn="ctr"/>
              <a:r>
                <a:rPr lang="en-US" altLang="en-US" sz="2400" dirty="0"/>
                <a:t>toluene (y)</a:t>
              </a: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64318" y="21033090"/>
              <a:ext cx="1112975" cy="1775460"/>
            </a:xfrm>
            <a:prstGeom prst="rect">
              <a:avLst/>
            </a:prstGeom>
          </p:spPr>
        </p:pic>
      </p:grpSp>
      <p:sp>
        <p:nvSpPr>
          <p:cNvPr id="101" name="TextBox 100"/>
          <p:cNvSpPr txBox="1"/>
          <p:nvPr/>
        </p:nvSpPr>
        <p:spPr>
          <a:xfrm>
            <a:off x="24688800" y="21603595"/>
            <a:ext cx="10972800" cy="26280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defTabSz="2194425"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Estimated headspace chemical compositions (from SPME sampling and partition coefficients) are comparable to true compositions via a direct headspace vapor injection method.</a:t>
            </a:r>
          </a:p>
          <a:p>
            <a:pPr marL="457200" indent="-457200" defTabSz="2194425"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Partition coefficients via IGC measurements using capillary columns (DB1 phase) will be estimated.</a:t>
            </a:r>
          </a:p>
          <a:p>
            <a:pPr marL="457200" indent="-457200" defTabSz="2194425">
              <a:buFont typeface="Wingdings" panose="05000000000000000000" pitchFamily="2" charset="2"/>
              <a:buChar char="Ø"/>
              <a:defRPr/>
            </a:pPr>
            <a:r>
              <a:rPr lang="en-US" sz="2600" dirty="0"/>
              <a:t>Headspace containing more and various volatile compounds will be tested.</a:t>
            </a:r>
          </a:p>
        </p:txBody>
      </p:sp>
      <p:sp>
        <p:nvSpPr>
          <p:cNvPr id="117" name="TextBox 3"/>
          <p:cNvSpPr txBox="1">
            <a:spLocks noChangeArrowheads="1"/>
          </p:cNvSpPr>
          <p:nvPr/>
        </p:nvSpPr>
        <p:spPr bwMode="auto">
          <a:xfrm>
            <a:off x="8229600" y="228600"/>
            <a:ext cx="25069800" cy="1463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375" tIns="54187" rIns="108375" bIns="54187">
            <a:spAutoFit/>
          </a:bodyPr>
          <a:lstStyle>
            <a:lvl1pPr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4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How to Estimate True Compositions of Volatile Compounds in Headspace Determined by Solid Phase Microextraction (HS/SPME)</a:t>
            </a:r>
          </a:p>
        </p:txBody>
      </p:sp>
      <p:sp>
        <p:nvSpPr>
          <p:cNvPr id="118" name="TextBox 4"/>
          <p:cNvSpPr txBox="1">
            <a:spLocks noChangeArrowheads="1"/>
          </p:cNvSpPr>
          <p:nvPr/>
        </p:nvSpPr>
        <p:spPr bwMode="auto">
          <a:xfrm>
            <a:off x="9372600" y="1981200"/>
            <a:ext cx="17907000" cy="121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375" tIns="54187" rIns="108375" bIns="54187">
            <a:spAutoFit/>
          </a:bodyPr>
          <a:lstStyle>
            <a:lvl1pPr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Jamie Kim</a:t>
            </a:r>
          </a:p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Chemistry, Buffalo State, SUNY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2971611-5E53-4E52-A557-61E97BB17BBA}"/>
                  </a:ext>
                </a:extLst>
              </p:cNvPr>
              <p:cNvSpPr txBox="1"/>
              <p:nvPr/>
            </p:nvSpPr>
            <p:spPr>
              <a:xfrm>
                <a:off x="4835760" y="7129033"/>
                <a:ext cx="2576381" cy="8190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fh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6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fh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00" dirty="0">
                  <a:latin typeface="+mj-lt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12971611-5E53-4E52-A557-61E97BB17B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60" y="7129033"/>
                <a:ext cx="2576381" cy="8190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TextBox 18">
            <a:extLst>
              <a:ext uri="{FF2B5EF4-FFF2-40B4-BE49-F238E27FC236}">
                <a16:creationId xmlns:a16="http://schemas.microsoft.com/office/drawing/2014/main" id="{2334F2DC-836D-415D-9A63-A6812303C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974" y="7100083"/>
            <a:ext cx="4359393" cy="94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>
            <a:lvl1pPr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2000" i="1" dirty="0"/>
              <a:t>C</a:t>
            </a:r>
            <a:r>
              <a:rPr lang="en-US" sz="2000" baseline="-25000" dirty="0"/>
              <a:t>0</a:t>
            </a:r>
            <a:r>
              <a:rPr lang="en-US" sz="2000" dirty="0"/>
              <a:t>: concentration of analyte in a HS</a:t>
            </a:r>
          </a:p>
          <a:p>
            <a:r>
              <a:rPr lang="en-US" sz="2000" i="1" dirty="0" err="1"/>
              <a:t>V</a:t>
            </a:r>
            <a:r>
              <a:rPr lang="en-US" sz="2000" baseline="-25000" dirty="0" err="1"/>
              <a:t>f</a:t>
            </a:r>
            <a:r>
              <a:rPr lang="en-US" sz="2000" dirty="0"/>
              <a:t>: volume of SPME fiber</a:t>
            </a:r>
          </a:p>
          <a:p>
            <a:r>
              <a:rPr lang="en-US" sz="2000" i="1" dirty="0" err="1"/>
              <a:t>V</a:t>
            </a:r>
            <a:r>
              <a:rPr lang="en-US" sz="2000" baseline="-25000" dirty="0" err="1"/>
              <a:t>h</a:t>
            </a:r>
            <a:r>
              <a:rPr lang="en-US" sz="2000" dirty="0"/>
              <a:t> : volume of 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8">
                <a:extLst>
                  <a:ext uri="{FF2B5EF4-FFF2-40B4-BE49-F238E27FC236}">
                    <a16:creationId xmlns:a16="http://schemas.microsoft.com/office/drawing/2014/main" id="{FCC5C7D1-B3E8-42A3-87A1-FC8C5A0309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916" y="19293840"/>
                <a:ext cx="6823684" cy="822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noAutofit/>
              </a:bodyPr>
              <a:lstStyle>
                <a:lvl1pPr>
                  <a:defRPr sz="8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 sz="8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 sz="8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 sz="8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 sz="8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defTabSz="2193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defTabSz="2193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defTabSz="2193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defTabSz="21939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87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bSup>
                      <m:r>
                        <a:rPr lang="en-US" sz="2600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273.15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sub>
                          </m:sSub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g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600"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bSup>
                      <m:r>
                        <a:rPr lang="en-US" sz="2600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273.15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127" name="TextBox 18">
                <a:extLst>
                  <a:ext uri="{FF2B5EF4-FFF2-40B4-BE49-F238E27FC236}">
                    <a16:creationId xmlns:a16="http://schemas.microsoft.com/office/drawing/2014/main" id="{FCC5C7D1-B3E8-42A3-87A1-FC8C5A030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916" y="19293840"/>
                <a:ext cx="6823684" cy="822960"/>
              </a:xfrm>
              <a:prstGeom prst="rect">
                <a:avLst/>
              </a:prstGeom>
              <a:blipFill>
                <a:blip r:embed="rId12"/>
                <a:stretch>
                  <a:fillRect b="-37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47">
                <a:extLst>
                  <a:ext uri="{FF2B5EF4-FFF2-40B4-BE49-F238E27FC236}">
                    <a16:creationId xmlns:a16="http://schemas.microsoft.com/office/drawing/2014/main" id="{59DEE155-5965-45F0-B992-108B4DD2C0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36644" y="15998313"/>
                <a:ext cx="3411723" cy="1832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  <a:p>
                <a:r>
                  <a:rPr lang="en-US" altLang="en-US" sz="2000" i="1" dirty="0"/>
                  <a:t>t</a:t>
                </a:r>
                <a:r>
                  <a:rPr lang="en-US" altLang="en-US" sz="2000" dirty="0"/>
                  <a:t>: retention time of a probe</a:t>
                </a:r>
              </a:p>
              <a:p>
                <a:r>
                  <a:rPr lang="en-US" altLang="en-US" sz="2000" i="1" dirty="0"/>
                  <a:t>t</a:t>
                </a:r>
                <a:r>
                  <a:rPr lang="en-US" altLang="en-US" sz="2000" baseline="-25000" dirty="0"/>
                  <a:t>m</a:t>
                </a:r>
                <a:r>
                  <a:rPr lang="en-US" altLang="en-US" sz="2000" dirty="0"/>
                  <a:t>: retention time of a marker</a:t>
                </a:r>
              </a:p>
              <a:p>
                <a:r>
                  <a:rPr lang="en-US" altLang="en-US" sz="2000" i="1" dirty="0"/>
                  <a:t>F</a:t>
                </a:r>
                <a:r>
                  <a:rPr lang="en-US" altLang="en-US" sz="2000" dirty="0"/>
                  <a:t>: flowrate</a:t>
                </a:r>
              </a:p>
              <a:p>
                <a:r>
                  <a:rPr lang="en-US" altLang="en-US" sz="2000" i="1" dirty="0"/>
                  <a:t>J</a:t>
                </a:r>
                <a:r>
                  <a:rPr lang="en-US" altLang="en-US" sz="2000" dirty="0"/>
                  <a:t>: correction factor</a:t>
                </a:r>
              </a:p>
            </p:txBody>
          </p:sp>
        </mc:Choice>
        <mc:Fallback xmlns="">
          <p:sp>
            <p:nvSpPr>
              <p:cNvPr id="128" name="TextBox 147">
                <a:extLst>
                  <a:ext uri="{FF2B5EF4-FFF2-40B4-BE49-F238E27FC236}">
                    <a16:creationId xmlns:a16="http://schemas.microsoft.com/office/drawing/2014/main" id="{59DEE155-5965-45F0-B992-108B4DD2C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36644" y="15998313"/>
                <a:ext cx="3411723" cy="1832487"/>
              </a:xfrm>
              <a:prstGeom prst="rect">
                <a:avLst/>
              </a:prstGeom>
              <a:blipFill>
                <a:blip r:embed="rId13"/>
                <a:stretch>
                  <a:fillRect l="-17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TextBox 147">
            <a:extLst>
              <a:ext uri="{FF2B5EF4-FFF2-40B4-BE49-F238E27FC236}">
                <a16:creationId xmlns:a16="http://schemas.microsoft.com/office/drawing/2014/main" id="{86BC1570-2470-4B63-9CE2-A870F7C95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17" y="17538849"/>
            <a:ext cx="4161488" cy="56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Autofit/>
          </a:bodyPr>
          <a:lstStyle/>
          <a:p>
            <a:r>
              <a:rPr lang="en-US" altLang="en-US" sz="2000" dirty="0"/>
              <a:t>column packed with a material of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47">
                <a:extLst>
                  <a:ext uri="{FF2B5EF4-FFF2-40B4-BE49-F238E27FC236}">
                    <a16:creationId xmlns:a16="http://schemas.microsoft.com/office/drawing/2014/main" id="{1BFC3A98-58F2-4654-B9F8-893B49839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64905" y="18592800"/>
                <a:ext cx="3665095" cy="1706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noAutofit/>
              </a:bodyPr>
              <a:lstStyle/>
              <a:p>
                <a:r>
                  <a:rPr lang="en-US" altLang="en-US" sz="2000" i="1" dirty="0"/>
                  <a:t>V</a:t>
                </a:r>
                <a:r>
                  <a:rPr lang="en-US" altLang="en-US" sz="2000" i="1" baseline="-25000" dirty="0"/>
                  <a:t>s</a:t>
                </a:r>
                <a:r>
                  <a:rPr lang="en-US" altLang="en-US" sz="2000" dirty="0"/>
                  <a:t>: volume of stationary phase</a:t>
                </a:r>
              </a:p>
              <a:p>
                <a:r>
                  <a:rPr lang="en-US" altLang="en-US" sz="2000" i="1" dirty="0"/>
                  <a:t>m</a:t>
                </a:r>
                <a:r>
                  <a:rPr lang="en-US" altLang="en-US" sz="2000" dirty="0"/>
                  <a:t>: mass of stationary phase</a:t>
                </a:r>
                <a:br>
                  <a:rPr lang="en-US" altLang="en-US" sz="2000" dirty="0"/>
                </a:br>
                <a:r>
                  <a:rPr lang="en-US" altLang="en-US" sz="2000" i="1" dirty="0">
                    <a:sym typeface="Symbol" panose="05050102010706020507" pitchFamily="18" charset="2"/>
                  </a:rPr>
                  <a:t></a:t>
                </a:r>
                <a:r>
                  <a:rPr lang="en-US" altLang="en-US" sz="2000" dirty="0"/>
                  <a:t>: density of stationary phase</a:t>
                </a:r>
              </a:p>
              <a:p>
                <a:r>
                  <a:rPr lang="en-US" altLang="en-US" sz="2000" i="1" dirty="0"/>
                  <a:t>T</a:t>
                </a:r>
                <a:r>
                  <a:rPr lang="en-US" altLang="en-US" sz="2000" dirty="0"/>
                  <a:t>: column temperature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bSup>
                  </m:oMath>
                </a14:m>
                <a:r>
                  <a:rPr lang="en-US" altLang="en-US" sz="2000" dirty="0"/>
                  <a:t>: specific retention volume</a:t>
                </a:r>
              </a:p>
            </p:txBody>
          </p:sp>
        </mc:Choice>
        <mc:Fallback xmlns="">
          <p:sp>
            <p:nvSpPr>
              <p:cNvPr id="130" name="TextBox 147">
                <a:extLst>
                  <a:ext uri="{FF2B5EF4-FFF2-40B4-BE49-F238E27FC236}">
                    <a16:creationId xmlns:a16="http://schemas.microsoft.com/office/drawing/2014/main" id="{1BFC3A98-58F2-4654-B9F8-893B49839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64905" y="18592800"/>
                <a:ext cx="3665095" cy="1706383"/>
              </a:xfrm>
              <a:prstGeom prst="rect">
                <a:avLst/>
              </a:prstGeom>
              <a:blipFill>
                <a:blip r:embed="rId14"/>
                <a:stretch>
                  <a:fillRect l="-1830" t="-357" b="-35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ounded Rectangle 40">
            <a:extLst>
              <a:ext uri="{FF2B5EF4-FFF2-40B4-BE49-F238E27FC236}">
                <a16:creationId xmlns:a16="http://schemas.microsoft.com/office/drawing/2014/main" id="{5D522106-6196-41D1-9074-CB65E3BBE3CE}"/>
              </a:ext>
            </a:extLst>
          </p:cNvPr>
          <p:cNvSpPr/>
          <p:nvPr/>
        </p:nvSpPr>
        <p:spPr bwMode="auto">
          <a:xfrm>
            <a:off x="2024599" y="21719215"/>
            <a:ext cx="8338601" cy="822960"/>
          </a:xfrm>
          <a:prstGeom prst="roundRect">
            <a:avLst/>
          </a:prstGeom>
          <a:solidFill>
            <a:srgbClr val="0000FF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375" tIns="54187" rIns="108375" bIns="54187" anchor="ctr">
            <a:normAutofit/>
          </a:bodyPr>
          <a:lstStyle/>
          <a:p>
            <a:pPr algn="ctr" defTabSz="2194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dirty="0">
                <a:latin typeface="Arial"/>
                <a:cs typeface="Arial"/>
              </a:rPr>
              <a:t>Experimental Strategies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DBFE62B-FDF6-42A8-9BA7-0C423D9671C9}"/>
              </a:ext>
            </a:extLst>
          </p:cNvPr>
          <p:cNvSpPr/>
          <p:nvPr/>
        </p:nvSpPr>
        <p:spPr>
          <a:xfrm>
            <a:off x="457200" y="22796175"/>
            <a:ext cx="11430000" cy="4483425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857250" algn="just" defTabSz="2194425">
              <a:defRPr/>
            </a:pPr>
            <a:endParaRPr lang="en-US" sz="2600" dirty="0"/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6FD95431-7992-4FA0-B87B-37396C761E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075575"/>
            <a:ext cx="9356156" cy="3906436"/>
          </a:xfrm>
          <a:prstGeom prst="rect">
            <a:avLst/>
          </a:prstGeom>
        </p:spPr>
      </p:pic>
      <p:pic>
        <p:nvPicPr>
          <p:cNvPr id="12" name="Picture 11" descr="A close up of a clock&#10;&#10;Description automatically generated">
            <a:extLst>
              <a:ext uri="{FF2B5EF4-FFF2-40B4-BE49-F238E27FC236}">
                <a16:creationId xmlns:a16="http://schemas.microsoft.com/office/drawing/2014/main" id="{155375DB-D40B-488A-9900-8F401056923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4465" y="5602470"/>
            <a:ext cx="4299008" cy="1871333"/>
          </a:xfrm>
          <a:prstGeom prst="rect">
            <a:avLst/>
          </a:prstGeom>
        </p:spPr>
      </p:pic>
      <p:pic>
        <p:nvPicPr>
          <p:cNvPr id="14" name="Picture 13" descr="A picture containing sky, outdoor, yellow&#10;&#10;Description automatically generated">
            <a:extLst>
              <a:ext uri="{FF2B5EF4-FFF2-40B4-BE49-F238E27FC236}">
                <a16:creationId xmlns:a16="http://schemas.microsoft.com/office/drawing/2014/main" id="{14D4171F-A581-4FD6-8725-B7BE881A77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6" y="6704617"/>
            <a:ext cx="1371555" cy="1371555"/>
          </a:xfrm>
          <a:prstGeom prst="rect">
            <a:avLst/>
          </a:prstGeom>
        </p:spPr>
      </p:pic>
      <p:pic>
        <p:nvPicPr>
          <p:cNvPr id="134" name="Picture 153">
            <a:extLst>
              <a:ext uri="{FF2B5EF4-FFF2-40B4-BE49-F238E27FC236}">
                <a16:creationId xmlns:a16="http://schemas.microsoft.com/office/drawing/2014/main" id="{42E58278-266F-4923-9C85-B2E033A708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9543" y="6449085"/>
            <a:ext cx="638210" cy="44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" name="TextBox 18">
            <a:extLst>
              <a:ext uri="{FF2B5EF4-FFF2-40B4-BE49-F238E27FC236}">
                <a16:creationId xmlns:a16="http://schemas.microsoft.com/office/drawing/2014/main" id="{F83BD29E-0BF2-4425-A652-348EDAD4B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7307" y="10142231"/>
            <a:ext cx="3918525" cy="58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Coating on Chromosorb P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8335C68-1671-43B8-BB47-2EA321F2FD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5400" y="8832625"/>
            <a:ext cx="1187884" cy="1187884"/>
          </a:xfrm>
          <a:prstGeom prst="rect">
            <a:avLst/>
          </a:prstGeom>
        </p:spPr>
      </p:pic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7FE57D22-EB8A-4C8B-BDFB-307C6E3B93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69128"/>
              </p:ext>
            </p:extLst>
          </p:nvPr>
        </p:nvGraphicFramePr>
        <p:xfrm>
          <a:off x="24688801" y="13494211"/>
          <a:ext cx="11277599" cy="647018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53067">
                  <a:extLst>
                    <a:ext uri="{9D8B030D-6E8A-4147-A177-3AD203B41FA5}">
                      <a16:colId xmlns:a16="http://schemas.microsoft.com/office/drawing/2014/main" val="2653064998"/>
                    </a:ext>
                  </a:extLst>
                </a:gridCol>
                <a:gridCol w="2004906">
                  <a:extLst>
                    <a:ext uri="{9D8B030D-6E8A-4147-A177-3AD203B41FA5}">
                      <a16:colId xmlns:a16="http://schemas.microsoft.com/office/drawing/2014/main" val="4065901836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3834033819"/>
                    </a:ext>
                  </a:extLst>
                </a:gridCol>
                <a:gridCol w="2004906">
                  <a:extLst>
                    <a:ext uri="{9D8B030D-6E8A-4147-A177-3AD203B41FA5}">
                      <a16:colId xmlns:a16="http://schemas.microsoft.com/office/drawing/2014/main" val="3478361658"/>
                    </a:ext>
                  </a:extLst>
                </a:gridCol>
                <a:gridCol w="2004906">
                  <a:extLst>
                    <a:ext uri="{9D8B030D-6E8A-4147-A177-3AD203B41FA5}">
                      <a16:colId xmlns:a16="http://schemas.microsoft.com/office/drawing/2014/main" val="2263757121"/>
                    </a:ext>
                  </a:extLst>
                </a:gridCol>
                <a:gridCol w="1754294">
                  <a:extLst>
                    <a:ext uri="{9D8B030D-6E8A-4147-A177-3AD203B41FA5}">
                      <a16:colId xmlns:a16="http://schemas.microsoft.com/office/drawing/2014/main" val="410479537"/>
                    </a:ext>
                  </a:extLst>
                </a:gridCol>
              </a:tblGrid>
              <a:tr h="2287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Sample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Compounds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PDMS SPME sampling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composition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Estimated headspace composition (</a:t>
                      </a:r>
                      <a:r>
                        <a:rPr lang="en-US" sz="2600" i="1" dirty="0" err="1">
                          <a:effectLst/>
                        </a:rPr>
                        <a:t>HS</a:t>
                      </a:r>
                      <a:r>
                        <a:rPr lang="en-US" sz="2600" baseline="-25000" dirty="0" err="1">
                          <a:effectLst/>
                        </a:rPr>
                        <a:t>calc</a:t>
                      </a:r>
                      <a:r>
                        <a:rPr lang="en-US" sz="2600" baseline="-25000" dirty="0">
                          <a:effectLst/>
                        </a:rPr>
                        <a:t>.</a:t>
                      </a:r>
                      <a:r>
                        <a:rPr lang="en-US" sz="2600" dirty="0">
                          <a:effectLst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Experimental headspace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composition (</a:t>
                      </a:r>
                      <a:r>
                        <a:rPr lang="en-US" sz="2600" i="1" dirty="0" err="1">
                          <a:effectLst/>
                        </a:rPr>
                        <a:t>HS</a:t>
                      </a:r>
                      <a:r>
                        <a:rPr lang="en-US" sz="2600" baseline="-25000" dirty="0" err="1">
                          <a:effectLst/>
                        </a:rPr>
                        <a:t>exp</a:t>
                      </a:r>
                      <a:r>
                        <a:rPr lang="en-US" sz="2600" baseline="-25000" dirty="0">
                          <a:effectLst/>
                        </a:rPr>
                        <a:t>.</a:t>
                      </a:r>
                      <a:r>
                        <a:rPr lang="en-US" sz="2600" dirty="0">
                          <a:effectLst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Relative % error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636323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i="1" dirty="0">
                          <a:effectLst/>
                        </a:rPr>
                        <a:t>n</a:t>
                      </a:r>
                      <a:r>
                        <a:rPr lang="en-US" sz="2600" dirty="0">
                          <a:effectLst/>
                        </a:rPr>
                        <a:t>-heptane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10.5 (7)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27.2 (16)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28.7 (4)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-5.3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577240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1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toluene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20.1 (7)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35.4 (12)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34.7 (1)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210498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TMB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69.4 (14)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37.4 (7)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36.6 (5)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82969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i="1" dirty="0">
                          <a:effectLst/>
                        </a:rPr>
                        <a:t>n</a:t>
                      </a:r>
                      <a:r>
                        <a:rPr lang="en-US" sz="2600" dirty="0">
                          <a:effectLst/>
                        </a:rPr>
                        <a:t>-heptane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23.3 (8)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43.6 (16)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46.1 (3)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-5.4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843277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2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toluene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29.9 (1)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38.1 (3)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37.0 (1)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2.9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620317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TMB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46.8 (10)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18.3 (4)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16.9 (2)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8.2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885624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i="1" dirty="0">
                          <a:effectLst/>
                        </a:rPr>
                        <a:t>n</a:t>
                      </a:r>
                      <a:r>
                        <a:rPr lang="en-US" sz="2600" dirty="0">
                          <a:effectLst/>
                        </a:rPr>
                        <a:t>-heptane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3.7 (2)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12.2 (7)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13.2 (3)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-7.9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440980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3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toluene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14.8 (5)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32.7 (10)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31.9 (5)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2.7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16336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TMB</a:t>
                      </a:r>
                      <a:endParaRPr lang="en-US" sz="2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81.5 (7)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55.1 (4)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54.9 (7)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  <a:ea typeface="Malgun Gothic" panose="020B0503020000020004" pitchFamily="34" charset="-127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68176"/>
                  </a:ext>
                </a:extLst>
              </a:tr>
            </a:tbl>
          </a:graphicData>
        </a:graphic>
      </p:graphicFrame>
      <p:sp>
        <p:nvSpPr>
          <p:cNvPr id="61" name="Rectangle 60">
            <a:extLst>
              <a:ext uri="{FF2B5EF4-FFF2-40B4-BE49-F238E27FC236}">
                <a16:creationId xmlns:a16="http://schemas.microsoft.com/office/drawing/2014/main" id="{869C0AFA-166E-4BAD-B5CF-B70785E3F904}"/>
              </a:ext>
            </a:extLst>
          </p:cNvPr>
          <p:cNvSpPr/>
          <p:nvPr/>
        </p:nvSpPr>
        <p:spPr>
          <a:xfrm>
            <a:off x="13034528" y="4664395"/>
            <a:ext cx="8982347" cy="6583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PDMS coating on Chromosorb P and column preparation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1615FBC-F422-4BF4-B922-834AB71958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5122"/>
              </p:ext>
            </p:extLst>
          </p:nvPr>
        </p:nvGraphicFramePr>
        <p:xfrm>
          <a:off x="13088147" y="20570215"/>
          <a:ext cx="10149840" cy="259458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848478357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2519584123"/>
                    </a:ext>
                  </a:extLst>
                </a:gridCol>
                <a:gridCol w="3017520">
                  <a:extLst>
                    <a:ext uri="{9D8B030D-6E8A-4147-A177-3AD203B41FA5}">
                      <a16:colId xmlns:a16="http://schemas.microsoft.com/office/drawing/2014/main" val="3085958367"/>
                    </a:ext>
                  </a:extLst>
                </a:gridCol>
              </a:tblGrid>
              <a:tr h="60981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</a:rPr>
                        <a:t>Temperature (</a:t>
                      </a:r>
                      <a:r>
                        <a:rPr lang="en-US" sz="26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2600" dirty="0">
                          <a:effectLst/>
                        </a:rPr>
                        <a:t>C)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0104131"/>
                  </a:ext>
                </a:extLst>
              </a:tr>
              <a:tr h="60981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</a:rPr>
                        <a:t> 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</a:rPr>
                        <a:t>100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</a:rPr>
                        <a:t>130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20021"/>
                  </a:ext>
                </a:extLst>
              </a:tr>
              <a:tr h="765146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i="1" dirty="0" err="1">
                          <a:effectLst/>
                        </a:rPr>
                        <a:t>K</a:t>
                      </a:r>
                      <a:r>
                        <a:rPr lang="en-US" sz="2600" baseline="-25000" dirty="0" err="1">
                          <a:effectLst/>
                        </a:rPr>
                        <a:t>fh</a:t>
                      </a:r>
                      <a:r>
                        <a:rPr lang="en-US" sz="2600" dirty="0">
                          <a:effectLst/>
                        </a:rPr>
                        <a:t>(toluene)/</a:t>
                      </a:r>
                      <a:r>
                        <a:rPr lang="en-US" sz="2600" i="1" dirty="0" err="1">
                          <a:effectLst/>
                        </a:rPr>
                        <a:t>K</a:t>
                      </a:r>
                      <a:r>
                        <a:rPr lang="en-US" sz="2600" baseline="-25000" dirty="0" err="1">
                          <a:effectLst/>
                        </a:rPr>
                        <a:t>fh</a:t>
                      </a:r>
                      <a:r>
                        <a:rPr lang="en-US" sz="2600" dirty="0">
                          <a:effectLst/>
                        </a:rPr>
                        <a:t>(</a:t>
                      </a:r>
                      <a:r>
                        <a:rPr lang="en-US" sz="2600" i="1" dirty="0">
                          <a:effectLst/>
                        </a:rPr>
                        <a:t>n</a:t>
                      </a:r>
                      <a:r>
                        <a:rPr lang="en-US" sz="2600" dirty="0">
                          <a:effectLst/>
                        </a:rPr>
                        <a:t>-heptane)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</a:rPr>
                        <a:t>1.54 (1)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</a:rPr>
                        <a:t>1.47 (1)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593228"/>
                  </a:ext>
                </a:extLst>
              </a:tr>
              <a:tr h="609813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i="1" dirty="0" err="1">
                          <a:effectLst/>
                        </a:rPr>
                        <a:t>K</a:t>
                      </a:r>
                      <a:r>
                        <a:rPr lang="en-US" sz="2600" baseline="-25000" dirty="0" err="1">
                          <a:effectLst/>
                        </a:rPr>
                        <a:t>fh</a:t>
                      </a:r>
                      <a:r>
                        <a:rPr lang="en-US" sz="2600" dirty="0">
                          <a:effectLst/>
                        </a:rPr>
                        <a:t>(TMB)/</a:t>
                      </a:r>
                      <a:r>
                        <a:rPr lang="en-US" sz="2600" i="1" dirty="0" err="1">
                          <a:effectLst/>
                        </a:rPr>
                        <a:t>K</a:t>
                      </a:r>
                      <a:r>
                        <a:rPr lang="en-US" sz="2600" baseline="-25000" dirty="0" err="1">
                          <a:effectLst/>
                        </a:rPr>
                        <a:t>fh</a:t>
                      </a:r>
                      <a:r>
                        <a:rPr lang="en-US" sz="2600" dirty="0">
                          <a:effectLst/>
                        </a:rPr>
                        <a:t>(</a:t>
                      </a:r>
                      <a:r>
                        <a:rPr lang="en-US" sz="2600" i="1" dirty="0">
                          <a:effectLst/>
                        </a:rPr>
                        <a:t>n</a:t>
                      </a:r>
                      <a:r>
                        <a:rPr lang="en-US" sz="2600" dirty="0">
                          <a:effectLst/>
                        </a:rPr>
                        <a:t>-heptane)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</a:rPr>
                        <a:t>6.72 (9)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600" dirty="0">
                          <a:effectLst/>
                        </a:rPr>
                        <a:t>4.81 (3)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8449746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BCF150AD-CE92-4434-9306-C4DF9381BAA9}"/>
              </a:ext>
            </a:extLst>
          </p:cNvPr>
          <p:cNvSpPr/>
          <p:nvPr/>
        </p:nvSpPr>
        <p:spPr>
          <a:xfrm>
            <a:off x="13088147" y="19507200"/>
            <a:ext cx="10457653" cy="980977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Relative partition coefficient at 100 and 130 </a:t>
            </a:r>
            <a:r>
              <a:rPr lang="en-US" altLang="en-US" sz="2800" dirty="0">
                <a:solidFill>
                  <a:srgbClr val="FF0000"/>
                </a:solidFill>
                <a:sym typeface="Symbol"/>
              </a:rPr>
              <a:t></a:t>
            </a:r>
            <a:r>
              <a:rPr lang="en-US" altLang="en-US" sz="2800" dirty="0">
                <a:solidFill>
                  <a:srgbClr val="FF0000"/>
                </a:solidFill>
              </a:rPr>
              <a:t>C via IGC Measurements</a:t>
            </a:r>
            <a:endParaRPr 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149B66E-5EA0-4761-B17C-92D1452218E4}"/>
              </a:ext>
            </a:extLst>
          </p:cNvPr>
          <p:cNvSpPr/>
          <p:nvPr/>
        </p:nvSpPr>
        <p:spPr>
          <a:xfrm>
            <a:off x="24765000" y="4827879"/>
            <a:ext cx="4314917" cy="50612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HS analysis at 100 </a:t>
            </a:r>
            <a:r>
              <a:rPr lang="en-US" altLang="en-US" sz="2800" dirty="0">
                <a:solidFill>
                  <a:srgbClr val="FF0000"/>
                </a:solidFill>
                <a:sym typeface="Symbol"/>
              </a:rPr>
              <a:t></a:t>
            </a:r>
            <a:r>
              <a:rPr lang="en-US" altLang="en-US" sz="2800" dirty="0">
                <a:solidFill>
                  <a:srgbClr val="FF0000"/>
                </a:solidFill>
              </a:rPr>
              <a:t>C </a:t>
            </a:r>
            <a:endParaRPr 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oiletry&#10;&#10;Description automatically generated">
            <a:extLst>
              <a:ext uri="{FF2B5EF4-FFF2-40B4-BE49-F238E27FC236}">
                <a16:creationId xmlns:a16="http://schemas.microsoft.com/office/drawing/2014/main" id="{F8169755-E7D3-44A2-BBD7-C6FAF82D25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168" y="6320670"/>
            <a:ext cx="1043924" cy="1757100"/>
          </a:xfrm>
          <a:prstGeom prst="rect">
            <a:avLst/>
          </a:prstGeom>
        </p:spPr>
      </p:pic>
      <p:sp>
        <p:nvSpPr>
          <p:cNvPr id="67" name="TextBox 18">
            <a:extLst>
              <a:ext uri="{FF2B5EF4-FFF2-40B4-BE49-F238E27FC236}">
                <a16:creationId xmlns:a16="http://schemas.microsoft.com/office/drawing/2014/main" id="{B350D0BF-46EB-42F2-9BC8-FE236FB28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8077200"/>
            <a:ext cx="1993578" cy="45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SPME fiber</a:t>
            </a:r>
          </a:p>
        </p:txBody>
      </p:sp>
      <p:sp>
        <p:nvSpPr>
          <p:cNvPr id="70" name="TextBox 18">
            <a:extLst>
              <a:ext uri="{FF2B5EF4-FFF2-40B4-BE49-F238E27FC236}">
                <a16:creationId xmlns:a16="http://schemas.microsoft.com/office/drawing/2014/main" id="{D2CF7AD5-93B1-4D11-BA0C-93D93E417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015" y="8077200"/>
            <a:ext cx="1993578" cy="45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HS-SPME sampling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9F8CC-24AD-4F17-A750-88851664B85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1" y="15513039"/>
            <a:ext cx="7405579" cy="2159506"/>
          </a:xfrm>
          <a:prstGeom prst="rect">
            <a:avLst/>
          </a:prstGeom>
        </p:spPr>
      </p:pic>
      <p:pic>
        <p:nvPicPr>
          <p:cNvPr id="17" name="Picture 16" descr="A picture containing cup, indoor, coffee, wall&#10;&#10;Description automatically generated">
            <a:extLst>
              <a:ext uri="{FF2B5EF4-FFF2-40B4-BE49-F238E27FC236}">
                <a16:creationId xmlns:a16="http://schemas.microsoft.com/office/drawing/2014/main" id="{4890E8A7-FEDB-47A4-85F8-4B706437B39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249401" y="8638302"/>
            <a:ext cx="2018035" cy="1513526"/>
          </a:xfrm>
          <a:prstGeom prst="rect">
            <a:avLst/>
          </a:prstGeom>
        </p:spPr>
      </p:pic>
      <p:pic>
        <p:nvPicPr>
          <p:cNvPr id="19" name="Picture 18" descr="A picture containing wall, indoor, object, mirror&#10;&#10;Description automatically generated">
            <a:extLst>
              <a:ext uri="{FF2B5EF4-FFF2-40B4-BE49-F238E27FC236}">
                <a16:creationId xmlns:a16="http://schemas.microsoft.com/office/drawing/2014/main" id="{0AA47358-FE4B-4E6A-AC60-1146BD706EB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185" y="8603296"/>
            <a:ext cx="2078630" cy="1558973"/>
          </a:xfrm>
          <a:prstGeom prst="rect">
            <a:avLst/>
          </a:prstGeom>
        </p:spPr>
      </p:pic>
      <p:pic>
        <p:nvPicPr>
          <p:cNvPr id="76" name="Picture 153">
            <a:extLst>
              <a:ext uri="{FF2B5EF4-FFF2-40B4-BE49-F238E27FC236}">
                <a16:creationId xmlns:a16="http://schemas.microsoft.com/office/drawing/2014/main" id="{CFB7522A-166A-4960-8E46-980EF39CCB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790" y="6485763"/>
            <a:ext cx="638210" cy="44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TextBox 18">
            <a:extLst>
              <a:ext uri="{FF2B5EF4-FFF2-40B4-BE49-F238E27FC236}">
                <a16:creationId xmlns:a16="http://schemas.microsoft.com/office/drawing/2014/main" id="{C2C98DF5-EBFA-4FE0-B68F-91B33E3D4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5690" y="10134600"/>
            <a:ext cx="3918525" cy="58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normAutofit/>
          </a:bodyPr>
          <a:lstStyle>
            <a:lvl1pPr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400" dirty="0"/>
              <a:t>Packing in the copper column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11751C-C394-4202-A5F1-40299FCD7F56}"/>
              </a:ext>
            </a:extLst>
          </p:cNvPr>
          <p:cNvSpPr txBox="1"/>
          <p:nvPr/>
        </p:nvSpPr>
        <p:spPr>
          <a:xfrm>
            <a:off x="20892909" y="18706831"/>
            <a:ext cx="2119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Headspace vial </a:t>
            </a:r>
          </a:p>
          <a:p>
            <a:pPr algn="ctr"/>
            <a:r>
              <a:rPr lang="en-US" sz="2400" dirty="0"/>
              <a:t>(10 mL)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7E109FD-ECBE-489E-A94E-446CBB513414}"/>
              </a:ext>
            </a:extLst>
          </p:cNvPr>
          <p:cNvSpPr/>
          <p:nvPr/>
        </p:nvSpPr>
        <p:spPr>
          <a:xfrm>
            <a:off x="21520438" y="17206305"/>
            <a:ext cx="808062" cy="121742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2AE098E-8E14-490E-8D77-DDF45D45FFF5}"/>
              </a:ext>
            </a:extLst>
          </p:cNvPr>
          <p:cNvSpPr/>
          <p:nvPr/>
        </p:nvSpPr>
        <p:spPr>
          <a:xfrm>
            <a:off x="13030200" y="10771631"/>
            <a:ext cx="8982347" cy="65836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IGC measurements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endParaRPr lang="en-US" sz="28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88" name="Table 87">
            <a:extLst>
              <a:ext uri="{FF2B5EF4-FFF2-40B4-BE49-F238E27FC236}">
                <a16:creationId xmlns:a16="http://schemas.microsoft.com/office/drawing/2014/main" id="{71B7309B-CAF0-428B-B387-78D5689AC9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586812"/>
              </p:ext>
            </p:extLst>
          </p:nvPr>
        </p:nvGraphicFramePr>
        <p:xfrm>
          <a:off x="24688801" y="5486400"/>
          <a:ext cx="11277599" cy="647018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53067">
                  <a:extLst>
                    <a:ext uri="{9D8B030D-6E8A-4147-A177-3AD203B41FA5}">
                      <a16:colId xmlns:a16="http://schemas.microsoft.com/office/drawing/2014/main" val="2653064998"/>
                    </a:ext>
                  </a:extLst>
                </a:gridCol>
                <a:gridCol w="2004906">
                  <a:extLst>
                    <a:ext uri="{9D8B030D-6E8A-4147-A177-3AD203B41FA5}">
                      <a16:colId xmlns:a16="http://schemas.microsoft.com/office/drawing/2014/main" val="4065901836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3834033819"/>
                    </a:ext>
                  </a:extLst>
                </a:gridCol>
                <a:gridCol w="2004906">
                  <a:extLst>
                    <a:ext uri="{9D8B030D-6E8A-4147-A177-3AD203B41FA5}">
                      <a16:colId xmlns:a16="http://schemas.microsoft.com/office/drawing/2014/main" val="3478361658"/>
                    </a:ext>
                  </a:extLst>
                </a:gridCol>
                <a:gridCol w="2004906">
                  <a:extLst>
                    <a:ext uri="{9D8B030D-6E8A-4147-A177-3AD203B41FA5}">
                      <a16:colId xmlns:a16="http://schemas.microsoft.com/office/drawing/2014/main" val="2263757121"/>
                    </a:ext>
                  </a:extLst>
                </a:gridCol>
                <a:gridCol w="1754294">
                  <a:extLst>
                    <a:ext uri="{9D8B030D-6E8A-4147-A177-3AD203B41FA5}">
                      <a16:colId xmlns:a16="http://schemas.microsoft.com/office/drawing/2014/main" val="410479537"/>
                    </a:ext>
                  </a:extLst>
                </a:gridCol>
              </a:tblGrid>
              <a:tr h="22874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Sample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Compounds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PDMS SPME sampling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composition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Estimated headspace composition (</a:t>
                      </a:r>
                      <a:r>
                        <a:rPr lang="en-US" sz="2600" i="1" dirty="0" err="1">
                          <a:effectLst/>
                        </a:rPr>
                        <a:t>HS</a:t>
                      </a:r>
                      <a:r>
                        <a:rPr lang="en-US" sz="2600" baseline="-25000" dirty="0" err="1">
                          <a:effectLst/>
                        </a:rPr>
                        <a:t>calc</a:t>
                      </a:r>
                      <a:r>
                        <a:rPr lang="en-US" sz="2600" baseline="-25000" dirty="0">
                          <a:effectLst/>
                        </a:rPr>
                        <a:t>.</a:t>
                      </a:r>
                      <a:r>
                        <a:rPr lang="en-US" sz="2600" dirty="0">
                          <a:effectLst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Experimental headspace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composition (</a:t>
                      </a:r>
                      <a:r>
                        <a:rPr lang="en-US" sz="2600" i="1" dirty="0" err="1">
                          <a:effectLst/>
                        </a:rPr>
                        <a:t>HS</a:t>
                      </a:r>
                      <a:r>
                        <a:rPr lang="en-US" sz="2600" baseline="-25000" dirty="0" err="1">
                          <a:effectLst/>
                        </a:rPr>
                        <a:t>exp</a:t>
                      </a:r>
                      <a:r>
                        <a:rPr lang="en-US" sz="2600" baseline="-25000" dirty="0">
                          <a:effectLst/>
                        </a:rPr>
                        <a:t>.</a:t>
                      </a:r>
                      <a:r>
                        <a:rPr lang="en-US" sz="2600" dirty="0">
                          <a:effectLst/>
                        </a:rPr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Relative % error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636323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</a:t>
                      </a:r>
                      <a:r>
                        <a:rPr lang="en-US" sz="2400" dirty="0">
                          <a:effectLst/>
                        </a:rPr>
                        <a:t>-heptane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8.5 (1)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27.7 (4)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29.4 (5)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-5.4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577240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toluene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17.1 (2)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36.2 (8)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35.0 (4)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210498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TMB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74.4 (2)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36.1 (1)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35.7 (9)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8882969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</a:t>
                      </a:r>
                      <a:r>
                        <a:rPr lang="en-US" sz="2400" dirty="0">
                          <a:effectLst/>
                        </a:rPr>
                        <a:t>-heptane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18.9 (2)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43.3 (8)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46.3 (4)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-6.6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9843277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toluene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25.4 (4)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37.8 (9)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37.3 (1)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620317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TMB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55.7 (6)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19.0 (2)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16.4 (3)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15.5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4885624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</a:rPr>
                        <a:t>n</a:t>
                      </a:r>
                      <a:r>
                        <a:rPr lang="en-US" sz="2400" dirty="0">
                          <a:effectLst/>
                        </a:rPr>
                        <a:t>-heptane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3.2 (1)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13.2 (6)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13.5 (3)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-1.9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440980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toluene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12.9 (3)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34.9 (10)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32.2 (5)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816336"/>
                  </a:ext>
                </a:extLst>
              </a:tr>
              <a:tr h="464751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TMB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83.9 (4)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51.9 (3)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54.2 (9)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-4.3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968176"/>
                  </a:ext>
                </a:extLst>
              </a:tr>
            </a:tbl>
          </a:graphicData>
        </a:graphic>
      </p:graphicFrame>
      <p:sp>
        <p:nvSpPr>
          <p:cNvPr id="62" name="Rectangle 61">
            <a:extLst>
              <a:ext uri="{FF2B5EF4-FFF2-40B4-BE49-F238E27FC236}">
                <a16:creationId xmlns:a16="http://schemas.microsoft.com/office/drawing/2014/main" id="{AD2FD215-B3B1-4A87-AF05-C8B96FE535AC}"/>
              </a:ext>
            </a:extLst>
          </p:cNvPr>
          <p:cNvSpPr/>
          <p:nvPr/>
        </p:nvSpPr>
        <p:spPr>
          <a:xfrm>
            <a:off x="13030200" y="15621000"/>
            <a:ext cx="10744200" cy="53983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Preparation of headspace with different compositions for PDMS SPME and direct vapor analysis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C890E20-7921-4CC7-82BA-30E2C0EAC10F}"/>
              </a:ext>
            </a:extLst>
          </p:cNvPr>
          <p:cNvSpPr txBox="1"/>
          <p:nvPr/>
        </p:nvSpPr>
        <p:spPr>
          <a:xfrm>
            <a:off x="762000" y="15707380"/>
            <a:ext cx="1327928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 anchor="b">
            <a:spAutoFit/>
          </a:bodyPr>
          <a:lstStyle/>
          <a:p>
            <a:pPr algn="ctr"/>
            <a:r>
              <a:rPr lang="en-US" sz="1400" dirty="0"/>
              <a:t>probe molecule</a:t>
            </a:r>
          </a:p>
          <a:p>
            <a:pPr algn="ctr"/>
            <a:r>
              <a:rPr lang="en-US" sz="1400" dirty="0"/>
              <a:t>injection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1E3E7B3-F930-47C1-8AE1-43E0DC5AB52B}"/>
              </a:ext>
            </a:extLst>
          </p:cNvPr>
          <p:cNvSpPr txBox="1"/>
          <p:nvPr/>
        </p:nvSpPr>
        <p:spPr>
          <a:xfrm>
            <a:off x="2381486" y="16227623"/>
            <a:ext cx="184864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>
            <a:spAutoFit/>
          </a:bodyPr>
          <a:lstStyle/>
          <a:p>
            <a:pPr algn="ctr"/>
            <a:r>
              <a:rPr lang="en-US" sz="1400" dirty="0"/>
              <a:t>Adsorption-desorption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66F1E6E-AD84-4864-BBB9-F3F55E68727B}"/>
              </a:ext>
            </a:extLst>
          </p:cNvPr>
          <p:cNvSpPr txBox="1"/>
          <p:nvPr/>
        </p:nvSpPr>
        <p:spPr>
          <a:xfrm>
            <a:off x="4922849" y="16214617"/>
            <a:ext cx="70243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>
            <a:spAutoFit/>
          </a:bodyPr>
          <a:lstStyle/>
          <a:p>
            <a:r>
              <a:rPr lang="en-US" sz="1400" dirty="0"/>
              <a:t>elution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C02A415-7ACA-4CEF-85AF-35C143CE1CD5}"/>
              </a:ext>
            </a:extLst>
          </p:cNvPr>
          <p:cNvSpPr txBox="1"/>
          <p:nvPr/>
        </p:nvSpPr>
        <p:spPr>
          <a:xfrm>
            <a:off x="742218" y="16438903"/>
            <a:ext cx="42338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>
            <a:spAutoFit/>
          </a:bodyPr>
          <a:lstStyle/>
          <a:p>
            <a:pPr algn="ctr"/>
            <a:r>
              <a:rPr lang="en-US" sz="1400" dirty="0"/>
              <a:t>gas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1A0A654-29A9-42A6-BE3D-FC7177935643}"/>
              </a:ext>
            </a:extLst>
          </p:cNvPr>
          <p:cNvSpPr txBox="1"/>
          <p:nvPr/>
        </p:nvSpPr>
        <p:spPr>
          <a:xfrm>
            <a:off x="2697974" y="17078672"/>
            <a:ext cx="14096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>
            <a:spAutoFit/>
          </a:bodyPr>
          <a:lstStyle/>
          <a:p>
            <a:pPr algn="ctr"/>
            <a:r>
              <a:rPr lang="en-US" sz="1400" dirty="0"/>
              <a:t>stationary phase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66DD289-CC24-4366-999C-866C53A8B468}"/>
              </a:ext>
            </a:extLst>
          </p:cNvPr>
          <p:cNvSpPr txBox="1"/>
          <p:nvPr/>
        </p:nvSpPr>
        <p:spPr>
          <a:xfrm>
            <a:off x="6609491" y="15883840"/>
            <a:ext cx="41389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b">
            <a:spAutoFit/>
          </a:bodyPr>
          <a:lstStyle/>
          <a:p>
            <a:pPr algn="ctr"/>
            <a:r>
              <a:rPr lang="en-US" sz="1200" dirty="0"/>
              <a:t>CH</a:t>
            </a:r>
            <a:r>
              <a:rPr lang="en-US" sz="1200" baseline="-250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B36D6D4-0DC7-43D1-81A1-D3C8C79161FA}"/>
                  </a:ext>
                </a:extLst>
              </p:cNvPr>
              <p:cNvSpPr txBox="1"/>
              <p:nvPr/>
            </p:nvSpPr>
            <p:spPr>
              <a:xfrm>
                <a:off x="6823799" y="17508393"/>
                <a:ext cx="643801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time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B36D6D4-0DC7-43D1-81A1-D3C8C7916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799" y="17508393"/>
                <a:ext cx="643801" cy="184666"/>
              </a:xfrm>
              <a:prstGeom prst="rect">
                <a:avLst/>
              </a:prstGeom>
              <a:blipFill>
                <a:blip r:embed="rId23"/>
                <a:stretch>
                  <a:fillRect t="-3333" r="-188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B8B3762-FB93-4B31-A70E-A30FDA0DC083}"/>
                  </a:ext>
                </a:extLst>
              </p:cNvPr>
              <p:cNvSpPr txBox="1"/>
              <p:nvPr/>
            </p:nvSpPr>
            <p:spPr>
              <a:xfrm>
                <a:off x="7162800" y="17112734"/>
                <a:ext cx="518712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probe</m:t>
                      </m:r>
                    </m:oMath>
                  </m:oMathPara>
                </a14:m>
                <a:endParaRPr lang="en-US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DB8B3762-FB93-4B31-A70E-A30FDA0DC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17112734"/>
                <a:ext cx="518712" cy="184666"/>
              </a:xfrm>
              <a:prstGeom prst="rect">
                <a:avLst/>
              </a:prstGeom>
              <a:blipFill>
                <a:blip r:embed="rId24"/>
                <a:stretch>
                  <a:fillRect l="-1176" t="-3226" r="-1176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42D59A4-5A7C-4A0E-BB8C-9E9ED5700466}"/>
              </a:ext>
            </a:extLst>
          </p:cNvPr>
          <p:cNvCxnSpPr>
            <a:cxnSpLocks/>
          </p:cNvCxnSpPr>
          <p:nvPr/>
        </p:nvCxnSpPr>
        <p:spPr>
          <a:xfrm>
            <a:off x="6096000" y="15738805"/>
            <a:ext cx="438947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CF5E8E2-9B69-4FA2-AC41-B1B47AD3A294}"/>
                  </a:ext>
                </a:extLst>
              </p:cNvPr>
              <p:cNvSpPr txBox="1"/>
              <p:nvPr/>
            </p:nvSpPr>
            <p:spPr>
              <a:xfrm>
                <a:off x="6934200" y="15510125"/>
                <a:ext cx="388756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200" dirty="0">
                    <a:latin typeface="+mj-lt"/>
                  </a:rPr>
                  <a:t> - tm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CCF5E8E2-9B69-4FA2-AC41-B1B47AD3A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15510125"/>
                <a:ext cx="388756" cy="184666"/>
              </a:xfrm>
              <a:prstGeom prst="rect">
                <a:avLst/>
              </a:prstGeom>
              <a:blipFill>
                <a:blip r:embed="rId25"/>
                <a:stretch>
                  <a:fillRect l="-12698" t="-25806" r="-11111" b="-48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93DD420-D364-4394-8B6D-C6CC7E704266}"/>
                  </a:ext>
                </a:extLst>
              </p:cNvPr>
              <p:cNvSpPr txBox="1"/>
              <p:nvPr/>
            </p:nvSpPr>
            <p:spPr>
              <a:xfrm>
                <a:off x="6232251" y="15528667"/>
                <a:ext cx="228600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1200" baseline="-25000" dirty="0">
                    <a:latin typeface="+mj-lt"/>
                  </a:rPr>
                  <a:t>m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93DD420-D364-4394-8B6D-C6CC7E704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2251" y="15528667"/>
                <a:ext cx="228600" cy="184666"/>
              </a:xfrm>
              <a:prstGeom prst="rect">
                <a:avLst/>
              </a:prstGeom>
              <a:blipFill>
                <a:blip r:embed="rId26"/>
                <a:stretch>
                  <a:fillRect l="-21053" b="-4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D3BC944-1763-4EEE-9F2A-3F10F5723651}"/>
                  </a:ext>
                </a:extLst>
              </p:cNvPr>
              <p:cNvSpPr txBox="1"/>
              <p:nvPr/>
            </p:nvSpPr>
            <p:spPr>
              <a:xfrm rot="16200000">
                <a:off x="5566126" y="16567228"/>
                <a:ext cx="816844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signal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US" sz="1200" b="0" i="0" smtClean="0">
                          <a:latin typeface="Cambria Math" panose="02040503050406030204" pitchFamily="18" charset="0"/>
                        </a:rPr>
                        <m:t>.)</m:t>
                      </m:r>
                    </m:oMath>
                  </m:oMathPara>
                </a14:m>
                <a:endParaRPr lang="en-US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7D3BC944-1763-4EEE-9F2A-3F10F5723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66126" y="16567228"/>
                <a:ext cx="816844" cy="184666"/>
              </a:xfrm>
              <a:prstGeom prst="rect">
                <a:avLst/>
              </a:prstGeom>
              <a:blipFill>
                <a:blip r:embed="rId27"/>
                <a:stretch>
                  <a:fillRect l="-6667" t="-9701" r="-36667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654C6A4-E32F-47FA-8364-9240B432A3CD}"/>
                  </a:ext>
                </a:extLst>
              </p:cNvPr>
              <p:cNvSpPr txBox="1"/>
              <p:nvPr/>
            </p:nvSpPr>
            <p:spPr>
              <a:xfrm>
                <a:off x="5072806" y="16928068"/>
                <a:ext cx="596085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200" b="0" i="0" smtClean="0">
                          <a:latin typeface="Cambria Math" panose="02040503050406030204" pitchFamily="18" charset="0"/>
                        </a:rPr>
                        <m:t>detection</m:t>
                      </m:r>
                    </m:oMath>
                  </m:oMathPara>
                </a14:m>
                <a:endParaRPr lang="en-US" sz="1200" dirty="0">
                  <a:latin typeface="+mj-lt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3654C6A4-E32F-47FA-8364-9240B432A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806" y="16928068"/>
                <a:ext cx="596085" cy="184666"/>
              </a:xfrm>
              <a:prstGeom prst="rect">
                <a:avLst/>
              </a:prstGeom>
              <a:blipFill>
                <a:blip r:embed="rId28"/>
                <a:stretch>
                  <a:fillRect l="-9184" r="-1122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851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3F3F3F"/>
      </a:dk2>
      <a:lt2>
        <a:srgbClr val="FBEEC9"/>
      </a:lt2>
      <a:accent1>
        <a:srgbClr val="FFC42F"/>
      </a:accent1>
      <a:accent2>
        <a:srgbClr val="AD1F1F"/>
      </a:accent2>
      <a:accent3>
        <a:srgbClr val="D66714"/>
      </a:accent3>
      <a:accent4>
        <a:srgbClr val="AD1F1F"/>
      </a:accent4>
      <a:accent5>
        <a:srgbClr val="7F7F7F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951</Words>
  <Application>Microsoft Office PowerPoint</Application>
  <PresentationFormat>Custom</PresentationFormat>
  <Paragraphs>225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Cambria Math</vt:lpstr>
      <vt:lpstr>Symbol</vt:lpstr>
      <vt:lpstr>Wingdings</vt:lpstr>
      <vt:lpstr>Office Theme</vt:lpstr>
      <vt:lpstr>PowerPoint Presentation</vt:lpstr>
    </vt:vector>
  </TitlesOfParts>
  <Company>Buffalo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Waite, Kaylene</dc:creator>
  <cp:lastModifiedBy>Kim, Jamie</cp:lastModifiedBy>
  <cp:revision>88</cp:revision>
  <cp:lastPrinted>2019-02-11T21:40:07Z</cp:lastPrinted>
  <dcterms:created xsi:type="dcterms:W3CDTF">2012-03-16T16:35:55Z</dcterms:created>
  <dcterms:modified xsi:type="dcterms:W3CDTF">2021-05-21T04:05:35Z</dcterms:modified>
</cp:coreProperties>
</file>