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920" r:id="rId1"/>
  </p:sldMasterIdLst>
  <p:handoutMasterIdLst>
    <p:handoutMasterId r:id="rId3"/>
  </p:handoutMasterIdLst>
  <p:sldIdLst>
    <p:sldId id="256" r:id="rId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Untitled Section" id="{14AB869F-76C2-40F0-AAE4-AD227E8D4299}">
          <p14:sldIdLst>
            <p14:sldId id="256"/>
          </p14:sldIdLst>
        </p14:section>
      </p14:sectionLst>
    </p:ext>
    <p:ext uri="{EFAFB233-063F-42B5-8137-9DF3F51BA10A}">
      <p15:sldGuideLst xmlns:p15="http://schemas.microsoft.com/office/powerpoint/2012/main">
        <p15:guide id="1" orient="horz" userDrawn="1">
          <p15:clr>
            <a:srgbClr val="A4A3A4"/>
          </p15:clr>
        </p15:guide>
        <p15:guide id="2" pos="5748"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6600"/>
    <a:srgbClr val="FFFFFF"/>
    <a:srgbClr val="FF9933"/>
    <a:srgbClr val="FFE05B"/>
    <a:srgbClr val="FFCC00"/>
    <a:srgbClr val="993366"/>
    <a:srgbClr val="FFCCFF"/>
    <a:srgbClr val="FF99CC"/>
    <a:srgbClr val="CCCCFF"/>
    <a:srgbClr val="ABD9B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055" autoAdjust="0"/>
    <p:restoredTop sz="50000" autoAdjust="0"/>
  </p:normalViewPr>
  <p:slideViewPr>
    <p:cSldViewPr showGuides="1">
      <p:cViewPr varScale="1">
        <p:scale>
          <a:sx n="93" d="100"/>
          <a:sy n="93" d="100"/>
        </p:scale>
        <p:origin x="1167" y="57"/>
      </p:cViewPr>
      <p:guideLst>
        <p:guide orient="horz"/>
        <p:guide pos="5748"/>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handoutMaster" Target="handoutMasters/handout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5123"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5124"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5125"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FDED6C95-7F5B-4CD5-84FC-DE3B60B2528C}" type="slidenum">
              <a:rPr lang="en-US"/>
              <a:pPr>
                <a:defRPr/>
              </a:pPr>
              <a:t>‹#›</a:t>
            </a:fld>
            <a:endParaRPr lang="en-US"/>
          </a:p>
        </p:txBody>
      </p:sp>
    </p:spTree>
    <p:extLst>
      <p:ext uri="{BB962C8B-B14F-4D97-AF65-F5344CB8AC3E}">
        <p14:creationId xmlns:p14="http://schemas.microsoft.com/office/powerpoint/2010/main" val="1674209424"/>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5FA8B9C2-5310-4BB9-9813-A09C029CA706}" type="slidenum">
              <a:rPr lang="en-US" smtClean="0"/>
              <a:pPr>
                <a:defRPr/>
              </a:pPr>
              <a:t>‹#›</a:t>
            </a:fld>
            <a:endParaRPr lang="en-US"/>
          </a:p>
        </p:txBody>
      </p:sp>
      <p:sp>
        <p:nvSpPr>
          <p:cNvPr id="7" name="Rounded Rectangle 6">
            <a:extLst>
              <a:ext uri="{FF2B5EF4-FFF2-40B4-BE49-F238E27FC236}">
                <a16:creationId xmlns:a16="http://schemas.microsoft.com/office/drawing/2014/main" id="{4A54EDD9-4A29-4780-8225-9306F2BA3E9B}"/>
              </a:ext>
            </a:extLst>
          </p:cNvPr>
          <p:cNvSpPr/>
          <p:nvPr userDrawn="1"/>
        </p:nvSpPr>
        <p:spPr>
          <a:xfrm>
            <a:off x="191729" y="190500"/>
            <a:ext cx="8763000" cy="838200"/>
          </a:xfrm>
          <a:prstGeom prst="roundRect">
            <a:avLst/>
          </a:prstGeom>
          <a:solidFill>
            <a:srgbClr val="FFFFFF">
              <a:alpha val="7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75"/>
          </a:p>
        </p:txBody>
      </p:sp>
      <p:sp>
        <p:nvSpPr>
          <p:cNvPr id="8" name="Rounded Rectangle 7">
            <a:extLst>
              <a:ext uri="{FF2B5EF4-FFF2-40B4-BE49-F238E27FC236}">
                <a16:creationId xmlns:a16="http://schemas.microsoft.com/office/drawing/2014/main" id="{1C8CC95E-B479-4FEC-A94C-CC8805C66007}"/>
              </a:ext>
            </a:extLst>
          </p:cNvPr>
          <p:cNvSpPr/>
          <p:nvPr userDrawn="1"/>
        </p:nvSpPr>
        <p:spPr>
          <a:xfrm>
            <a:off x="191729" y="1143000"/>
            <a:ext cx="8763000" cy="5543550"/>
          </a:xfrm>
          <a:prstGeom prst="roundRect">
            <a:avLst>
              <a:gd name="adj" fmla="val 3005"/>
            </a:avLst>
          </a:prstGeom>
          <a:solidFill>
            <a:srgbClr val="FFFFFF">
              <a:alpha val="7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75"/>
          </a:p>
        </p:txBody>
      </p:sp>
    </p:spTree>
    <p:extLst>
      <p:ext uri="{BB962C8B-B14F-4D97-AF65-F5344CB8AC3E}">
        <p14:creationId xmlns:p14="http://schemas.microsoft.com/office/powerpoint/2010/main" val="40127172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A8C5A76A-75F9-453D-90F1-B546D34A8437}" type="slidenum">
              <a:rPr lang="en-US" smtClean="0"/>
              <a:pPr>
                <a:defRPr/>
              </a:pPr>
              <a:t>‹#›</a:t>
            </a:fld>
            <a:endParaRPr lang="en-US"/>
          </a:p>
        </p:txBody>
      </p:sp>
    </p:spTree>
    <p:extLst>
      <p:ext uri="{BB962C8B-B14F-4D97-AF65-F5344CB8AC3E}">
        <p14:creationId xmlns:p14="http://schemas.microsoft.com/office/powerpoint/2010/main" val="2215502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D2D5A3D4-BB02-4F2C-ACA0-0FA39891D451}" type="slidenum">
              <a:rPr lang="en-US" smtClean="0"/>
              <a:pPr>
                <a:defRPr/>
              </a:pPr>
              <a:t>‹#›</a:t>
            </a:fld>
            <a:endParaRPr lang="en-US"/>
          </a:p>
        </p:txBody>
      </p:sp>
    </p:spTree>
    <p:extLst>
      <p:ext uri="{BB962C8B-B14F-4D97-AF65-F5344CB8AC3E}">
        <p14:creationId xmlns:p14="http://schemas.microsoft.com/office/powerpoint/2010/main" val="32680047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94958CE4-7104-42C1-8500-A0E67CBBB836}" type="slidenum">
              <a:rPr lang="en-US" smtClean="0"/>
              <a:pPr>
                <a:defRPr/>
              </a:pPr>
              <a:t>‹#›</a:t>
            </a:fld>
            <a:endParaRPr lang="en-US"/>
          </a:p>
        </p:txBody>
      </p:sp>
    </p:spTree>
    <p:extLst>
      <p:ext uri="{BB962C8B-B14F-4D97-AF65-F5344CB8AC3E}">
        <p14:creationId xmlns:p14="http://schemas.microsoft.com/office/powerpoint/2010/main" val="21290078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E144A8B8-8AE5-4150-B7D6-E76913B6D968}" type="slidenum">
              <a:rPr lang="en-US" smtClean="0"/>
              <a:pPr>
                <a:defRPr/>
              </a:pPr>
              <a:t>‹#›</a:t>
            </a:fld>
            <a:endParaRPr lang="en-US"/>
          </a:p>
        </p:txBody>
      </p:sp>
    </p:spTree>
    <p:extLst>
      <p:ext uri="{BB962C8B-B14F-4D97-AF65-F5344CB8AC3E}">
        <p14:creationId xmlns:p14="http://schemas.microsoft.com/office/powerpoint/2010/main" val="9812240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6DC6793D-F811-416F-990C-3701C6AAA67F}" type="slidenum">
              <a:rPr lang="en-US" smtClean="0"/>
              <a:pPr>
                <a:defRPr/>
              </a:pPr>
              <a:t>‹#›</a:t>
            </a:fld>
            <a:endParaRPr lang="en-US"/>
          </a:p>
        </p:txBody>
      </p:sp>
    </p:spTree>
    <p:extLst>
      <p:ext uri="{BB962C8B-B14F-4D97-AF65-F5344CB8AC3E}">
        <p14:creationId xmlns:p14="http://schemas.microsoft.com/office/powerpoint/2010/main" val="19978819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a:defRPr/>
            </a:pPr>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33F48BD0-D401-4F87-9CEF-CCEA5D7A4104}" type="slidenum">
              <a:rPr lang="en-US" smtClean="0"/>
              <a:pPr>
                <a:defRPr/>
              </a:pPr>
              <a:t>‹#›</a:t>
            </a:fld>
            <a:endParaRPr lang="en-US"/>
          </a:p>
        </p:txBody>
      </p:sp>
    </p:spTree>
    <p:extLst>
      <p:ext uri="{BB962C8B-B14F-4D97-AF65-F5344CB8AC3E}">
        <p14:creationId xmlns:p14="http://schemas.microsoft.com/office/powerpoint/2010/main" val="7875891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pPr>
              <a:defRPr/>
            </a:pPr>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B9AB722B-04AD-4E7F-AB38-1F07DE21618A}" type="slidenum">
              <a:rPr lang="en-US" smtClean="0"/>
              <a:pPr>
                <a:defRPr/>
              </a:pPr>
              <a:t>‹#›</a:t>
            </a:fld>
            <a:endParaRPr lang="en-US"/>
          </a:p>
        </p:txBody>
      </p:sp>
    </p:spTree>
    <p:extLst>
      <p:ext uri="{BB962C8B-B14F-4D97-AF65-F5344CB8AC3E}">
        <p14:creationId xmlns:p14="http://schemas.microsoft.com/office/powerpoint/2010/main" val="35881396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8B984B07-52F6-4B78-8E87-F9B79365896A}" type="slidenum">
              <a:rPr lang="en-US" smtClean="0"/>
              <a:pPr>
                <a:defRPr/>
              </a:pPr>
              <a:t>‹#›</a:t>
            </a:fld>
            <a:endParaRPr lang="en-US"/>
          </a:p>
        </p:txBody>
      </p:sp>
      <p:sp>
        <p:nvSpPr>
          <p:cNvPr id="5" name="TextBox 4">
            <a:extLst>
              <a:ext uri="{FF2B5EF4-FFF2-40B4-BE49-F238E27FC236}">
                <a16:creationId xmlns:a16="http://schemas.microsoft.com/office/drawing/2014/main" id="{03C28E4E-EFEF-4C77-A8CB-5B8AC27D0DEF}"/>
              </a:ext>
            </a:extLst>
          </p:cNvPr>
          <p:cNvSpPr txBox="1"/>
          <p:nvPr userDrawn="1"/>
        </p:nvSpPr>
        <p:spPr>
          <a:xfrm rot="16200000">
            <a:off x="7985522" y="5661326"/>
            <a:ext cx="2095500" cy="69250"/>
          </a:xfrm>
          <a:prstGeom prst="rect">
            <a:avLst/>
          </a:prstGeom>
          <a:noFill/>
        </p:spPr>
        <p:txBody>
          <a:bodyPr lIns="22860" tIns="11430" rIns="22860" bIns="11430">
            <a:spAutoFit/>
          </a:bodyPr>
          <a:lstStyle/>
          <a:p>
            <a:pPr>
              <a:defRPr/>
            </a:pPr>
            <a:r>
              <a:rPr lang="en-US" sz="300" dirty="0">
                <a:latin typeface="Century Gothic" pitchFamily="34" charset="0"/>
              </a:rPr>
              <a:t>SRCC poster template provided by Instructional Resources and Office of Undergraduate Research</a:t>
            </a:r>
          </a:p>
        </p:txBody>
      </p:sp>
    </p:spTree>
    <p:extLst>
      <p:ext uri="{BB962C8B-B14F-4D97-AF65-F5344CB8AC3E}">
        <p14:creationId xmlns:p14="http://schemas.microsoft.com/office/powerpoint/2010/main" val="7350567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07E3FAC9-7227-4A85-A351-D323704E7571}" type="slidenum">
              <a:rPr lang="en-US" smtClean="0"/>
              <a:pPr>
                <a:defRPr/>
              </a:pPr>
              <a:t>‹#›</a:t>
            </a:fld>
            <a:endParaRPr lang="en-US"/>
          </a:p>
        </p:txBody>
      </p:sp>
    </p:spTree>
    <p:extLst>
      <p:ext uri="{BB962C8B-B14F-4D97-AF65-F5344CB8AC3E}">
        <p14:creationId xmlns:p14="http://schemas.microsoft.com/office/powerpoint/2010/main" val="30235473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C0B9DE8A-C2E4-431D-A778-A3DF3085369F}" type="slidenum">
              <a:rPr lang="en-US" smtClean="0"/>
              <a:pPr>
                <a:defRPr/>
              </a:pPr>
              <a:t>‹#›</a:t>
            </a:fld>
            <a:endParaRPr lang="en-US"/>
          </a:p>
        </p:txBody>
      </p:sp>
    </p:spTree>
    <p:extLst>
      <p:ext uri="{BB962C8B-B14F-4D97-AF65-F5344CB8AC3E}">
        <p14:creationId xmlns:p14="http://schemas.microsoft.com/office/powerpoint/2010/main" val="15087978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1C302FDD-3C9E-4182-9C8E-7F492B68D426}" type="slidenum">
              <a:rPr lang="en-US" smtClean="0"/>
              <a:pPr>
                <a:defRPr/>
              </a:pPr>
              <a:t>‹#›</a:t>
            </a:fld>
            <a:endParaRPr lang="en-US"/>
          </a:p>
        </p:txBody>
      </p:sp>
    </p:spTree>
    <p:extLst>
      <p:ext uri="{BB962C8B-B14F-4D97-AF65-F5344CB8AC3E}">
        <p14:creationId xmlns:p14="http://schemas.microsoft.com/office/powerpoint/2010/main" val="4254976781"/>
      </p:ext>
    </p:extLst>
  </p:cSld>
  <p:clrMap bg1="lt1" tx1="dk1" bg2="lt2" tx2="dk2" accent1="accent1" accent2="accent2" accent3="accent3" accent4="accent4" accent5="accent5" accent6="accent6" hlink="hlink" folHlink="folHlink"/>
  <p:sldLayoutIdLst>
    <p:sldLayoutId id="2147484921" r:id="rId1"/>
    <p:sldLayoutId id="2147484922" r:id="rId2"/>
    <p:sldLayoutId id="2147484923" r:id="rId3"/>
    <p:sldLayoutId id="2147484924" r:id="rId4"/>
    <p:sldLayoutId id="2147484925" r:id="rId5"/>
    <p:sldLayoutId id="2147484926" r:id="rId6"/>
    <p:sldLayoutId id="2147484927" r:id="rId7"/>
    <p:sldLayoutId id="2147484928" r:id="rId8"/>
    <p:sldLayoutId id="2147484929" r:id="rId9"/>
    <p:sldLayoutId id="2147484930" r:id="rId10"/>
    <p:sldLayoutId id="214748493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02" name="Text Box 354"/>
          <p:cNvSpPr txBox="1">
            <a:spLocks noChangeArrowheads="1"/>
          </p:cNvSpPr>
          <p:nvPr/>
        </p:nvSpPr>
        <p:spPr bwMode="auto">
          <a:xfrm>
            <a:off x="1615232" y="161871"/>
            <a:ext cx="6096000" cy="823302"/>
          </a:xfrm>
          <a:prstGeom prst="rect">
            <a:avLst/>
          </a:prstGeom>
          <a:noFill/>
          <a:ln w="9525">
            <a:noFill/>
            <a:miter lim="800000"/>
            <a:headEnd/>
            <a:tailEnd/>
          </a:ln>
          <a:effectLst/>
        </p:spPr>
        <p:txBody>
          <a:bodyPr wrap="square" lIns="21100" tIns="102870" rIns="21100" bIns="80010" anchor="t">
            <a:spAutoFit/>
          </a:bodyPr>
          <a:lstStyle/>
          <a:p>
            <a:pPr algn="ctr" defTabSz="940197">
              <a:spcBef>
                <a:spcPct val="50000"/>
              </a:spcBef>
              <a:defRPr/>
            </a:pPr>
            <a:r>
              <a:rPr lang="en-US" sz="1400" b="1" dirty="0">
                <a:solidFill>
                  <a:schemeClr val="accent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College health providers’ knowledge and confidence in addressing college students’ vaping</a:t>
            </a:r>
          </a:p>
          <a:p>
            <a:pPr algn="ctr" defTabSz="940197">
              <a:spcBef>
                <a:spcPct val="50000"/>
              </a:spcBef>
              <a:defRPr/>
            </a:pPr>
            <a:r>
              <a:rPr lang="en-US" sz="900" b="1" dirty="0">
                <a:latin typeface="Arial" panose="020B0604020202020204" pitchFamily="34" charset="0"/>
                <a:cs typeface="Arial" panose="020B0604020202020204" pitchFamily="34" charset="0"/>
              </a:rPr>
              <a:t>Jessica A. Kulak, MPH, PhD; Hannah E. </a:t>
            </a:r>
            <a:r>
              <a:rPr lang="en-US" sz="900" b="1" dirty="0" err="1">
                <a:latin typeface="Arial" panose="020B0604020202020204" pitchFamily="34" charset="0"/>
                <a:cs typeface="Arial" panose="020B0604020202020204" pitchFamily="34" charset="0"/>
              </a:rPr>
              <a:t>Voit</a:t>
            </a:r>
            <a:r>
              <a:rPr lang="en-US" sz="900" b="1" dirty="0">
                <a:latin typeface="Arial" panose="020B0604020202020204" pitchFamily="34" charset="0"/>
                <a:cs typeface="Arial" panose="020B0604020202020204" pitchFamily="34" charset="0"/>
              </a:rPr>
              <a:t>, BS; Gregory G. Homish, PhD</a:t>
            </a:r>
          </a:p>
        </p:txBody>
      </p:sp>
      <p:sp>
        <p:nvSpPr>
          <p:cNvPr id="2052" name="Text Box 356"/>
          <p:cNvSpPr txBox="1">
            <a:spLocks noChangeArrowheads="1"/>
          </p:cNvSpPr>
          <p:nvPr/>
        </p:nvSpPr>
        <p:spPr bwMode="auto">
          <a:xfrm>
            <a:off x="259568" y="4952531"/>
            <a:ext cx="2743200" cy="1575578"/>
          </a:xfrm>
          <a:prstGeom prst="rect">
            <a:avLst/>
          </a:prstGeom>
          <a:noFill/>
          <a:ln w="9525">
            <a:noFill/>
            <a:miter lim="800000"/>
            <a:headEnd/>
            <a:tailEnd/>
          </a:ln>
        </p:spPr>
        <p:txBody>
          <a:bodyPr wrap="square" lIns="21100" tIns="10550" rIns="21100" bIns="10550">
            <a:spAutoFit/>
          </a:bodyPr>
          <a:lstStyle/>
          <a:p>
            <a:pPr lvl="0"/>
            <a:r>
              <a:rPr lang="en-US" sz="800" dirty="0">
                <a:latin typeface="Arial Narrow" charset="0"/>
                <a:ea typeface="Arial Narrow" charset="0"/>
                <a:cs typeface="Arial Narrow" charset="0"/>
              </a:rPr>
              <a:t>For this cross-sectional pilot project, we recruited </a:t>
            </a:r>
            <a:r>
              <a:rPr lang="en-US" sz="800" b="1" dirty="0">
                <a:solidFill>
                  <a:schemeClr val="accent1"/>
                </a:solidFill>
                <a:latin typeface="Arial Narrow" charset="0"/>
                <a:ea typeface="Arial Narrow" charset="0"/>
                <a:cs typeface="Arial Narrow" charset="0"/>
              </a:rPr>
              <a:t>college health providers </a:t>
            </a:r>
            <a:r>
              <a:rPr lang="en-US" sz="800" dirty="0">
                <a:latin typeface="Arial Narrow" charset="0"/>
                <a:ea typeface="Arial Narrow" charset="0"/>
                <a:cs typeface="Arial Narrow" charset="0"/>
              </a:rPr>
              <a:t>from the </a:t>
            </a:r>
            <a:r>
              <a:rPr lang="en-US" sz="800" b="1" dirty="0">
                <a:solidFill>
                  <a:schemeClr val="accent1"/>
                </a:solidFill>
                <a:latin typeface="Arial Narrow" charset="0"/>
                <a:ea typeface="Arial Narrow" charset="0"/>
                <a:cs typeface="Arial Narrow" charset="0"/>
              </a:rPr>
              <a:t>64-campus State University of New York College system. </a:t>
            </a:r>
            <a:endParaRPr lang="en-US" sz="800" dirty="0">
              <a:latin typeface="Arial Narrow" charset="0"/>
              <a:ea typeface="Arial Narrow" charset="0"/>
              <a:cs typeface="Arial Narrow" charset="0"/>
            </a:endParaRPr>
          </a:p>
          <a:p>
            <a:pPr marL="114300" indent="-114300">
              <a:spcBef>
                <a:spcPts val="75"/>
              </a:spcBef>
              <a:buClr>
                <a:schemeClr val="accent1"/>
              </a:buClr>
              <a:buFont typeface="Arial" charset="0"/>
              <a:buChar char="•"/>
            </a:pPr>
            <a:r>
              <a:rPr lang="en-US" sz="800" dirty="0">
                <a:latin typeface="Arial Narrow" charset="0"/>
                <a:ea typeface="Arial Narrow" charset="0"/>
                <a:cs typeface="Arial Narrow" charset="0"/>
              </a:rPr>
              <a:t>Survey administered via Qualtrics to college health employees, aged 18+, in English</a:t>
            </a:r>
          </a:p>
          <a:p>
            <a:pPr marL="114300" indent="-114300">
              <a:spcBef>
                <a:spcPts val="75"/>
              </a:spcBef>
              <a:buClr>
                <a:schemeClr val="accent1"/>
              </a:buClr>
              <a:buFont typeface="Arial" charset="0"/>
              <a:buChar char="•"/>
            </a:pPr>
            <a:r>
              <a:rPr lang="en-US" sz="800" dirty="0">
                <a:latin typeface="Arial Narrow" charset="0"/>
                <a:ea typeface="Arial Narrow" charset="0"/>
                <a:cs typeface="Arial Narrow" charset="0"/>
              </a:rPr>
              <a:t>Data collected July – November 2019</a:t>
            </a:r>
          </a:p>
          <a:p>
            <a:pPr marL="114300" indent="-114300">
              <a:spcBef>
                <a:spcPts val="75"/>
              </a:spcBef>
              <a:buClr>
                <a:schemeClr val="accent1"/>
              </a:buClr>
              <a:buFont typeface="Arial" charset="0"/>
              <a:buChar char="•"/>
            </a:pPr>
            <a:r>
              <a:rPr lang="en-US" sz="800" dirty="0">
                <a:latin typeface="Arial Narrow" charset="0"/>
                <a:ea typeface="Arial Narrow" charset="0"/>
                <a:cs typeface="Arial Narrow" charset="0"/>
              </a:rPr>
              <a:t>Participants were entered into a random drawing for one of several $50 gift cards for survey completion</a:t>
            </a:r>
          </a:p>
          <a:p>
            <a:pPr marL="114300" indent="-114300">
              <a:spcBef>
                <a:spcPts val="75"/>
              </a:spcBef>
              <a:buClr>
                <a:schemeClr val="accent1"/>
              </a:buClr>
              <a:buFont typeface="Arial" charset="0"/>
              <a:buChar char="•"/>
            </a:pPr>
            <a:r>
              <a:rPr lang="en-US" sz="800" b="1" dirty="0">
                <a:solidFill>
                  <a:schemeClr val="accent1"/>
                </a:solidFill>
                <a:latin typeface="Arial Narrow" charset="0"/>
                <a:ea typeface="Arial Narrow" charset="0"/>
                <a:cs typeface="Arial Narrow" charset="0"/>
              </a:rPr>
              <a:t>50 college health providers </a:t>
            </a:r>
            <a:r>
              <a:rPr lang="en-US" sz="800" dirty="0">
                <a:latin typeface="Arial Narrow" charset="0"/>
                <a:ea typeface="Arial Narrow" charset="0"/>
                <a:cs typeface="Arial Narrow" charset="0"/>
              </a:rPr>
              <a:t>responded, located at approximately </a:t>
            </a:r>
            <a:r>
              <a:rPr lang="en-US" sz="800" b="1" dirty="0">
                <a:solidFill>
                  <a:schemeClr val="accent1"/>
                </a:solidFill>
                <a:latin typeface="Arial Narrow" charset="0"/>
                <a:ea typeface="Arial Narrow" charset="0"/>
                <a:cs typeface="Arial Narrow" charset="0"/>
              </a:rPr>
              <a:t>26 different campuses</a:t>
            </a:r>
            <a:r>
              <a:rPr lang="en-US" sz="800" dirty="0">
                <a:solidFill>
                  <a:schemeClr val="accent1"/>
                </a:solidFill>
                <a:latin typeface="Arial Narrow" charset="0"/>
                <a:ea typeface="Arial Narrow" charset="0"/>
                <a:cs typeface="Arial Narrow" charset="0"/>
              </a:rPr>
              <a:t>, </a:t>
            </a:r>
            <a:r>
              <a:rPr lang="en-US" sz="800" dirty="0">
                <a:latin typeface="Arial Narrow" charset="0"/>
                <a:ea typeface="Arial Narrow" charset="0"/>
                <a:cs typeface="Arial Narrow" charset="0"/>
              </a:rPr>
              <a:t>spanning urban, suburban, and rural areas</a:t>
            </a:r>
            <a:endParaRPr lang="en-US" sz="800" b="1" dirty="0">
              <a:latin typeface="Arial Narrow" charset="0"/>
              <a:ea typeface="Arial Narrow" charset="0"/>
              <a:cs typeface="Arial Narrow" charset="0"/>
            </a:endParaRPr>
          </a:p>
          <a:p>
            <a:pPr marL="114300" indent="-114300">
              <a:spcBef>
                <a:spcPts val="75"/>
              </a:spcBef>
              <a:buClr>
                <a:schemeClr val="accent1"/>
              </a:buClr>
              <a:buFont typeface="Arial" charset="0"/>
              <a:buChar char="•"/>
            </a:pPr>
            <a:r>
              <a:rPr lang="en-US" sz="800" dirty="0">
                <a:latin typeface="Arial Narrow" charset="0"/>
                <a:ea typeface="Arial Narrow" charset="0"/>
                <a:cs typeface="Arial Narrow" charset="0"/>
              </a:rPr>
              <a:t>Descriptive statistics were used to characterize the study findings. </a:t>
            </a:r>
          </a:p>
          <a:p>
            <a:pPr marL="114300" indent="-114300">
              <a:spcBef>
                <a:spcPts val="75"/>
              </a:spcBef>
              <a:buClr>
                <a:schemeClr val="accent1"/>
              </a:buClr>
              <a:buFont typeface="Arial" charset="0"/>
              <a:buChar char="•"/>
            </a:pPr>
            <a:r>
              <a:rPr lang="en-US" sz="800" dirty="0">
                <a:latin typeface="Arial Narrow" charset="0"/>
                <a:ea typeface="Arial Narrow" charset="0"/>
                <a:cs typeface="Arial Narrow" charset="0"/>
              </a:rPr>
              <a:t>Stata v.15 was used for all analyses</a:t>
            </a:r>
          </a:p>
        </p:txBody>
      </p:sp>
      <p:sp>
        <p:nvSpPr>
          <p:cNvPr id="2053" name="Text Box 357"/>
          <p:cNvSpPr txBox="1">
            <a:spLocks noChangeArrowheads="1"/>
          </p:cNvSpPr>
          <p:nvPr/>
        </p:nvSpPr>
        <p:spPr bwMode="auto">
          <a:xfrm>
            <a:off x="304512" y="1368760"/>
            <a:ext cx="2769201" cy="3252960"/>
          </a:xfrm>
          <a:prstGeom prst="rect">
            <a:avLst/>
          </a:prstGeom>
          <a:noFill/>
          <a:ln w="9525">
            <a:noFill/>
            <a:miter lim="800000"/>
            <a:headEnd/>
            <a:tailEnd/>
          </a:ln>
        </p:spPr>
        <p:txBody>
          <a:bodyPr wrap="square" lIns="0" tIns="10550" rIns="21100" bIns="10550">
            <a:spAutoFit/>
          </a:bodyPr>
          <a:lstStyle/>
          <a:p>
            <a:pPr marL="114300" indent="-114300" defTabSz="940197">
              <a:buClr>
                <a:schemeClr val="accent1"/>
              </a:buClr>
              <a:buFont typeface="Arial" panose="020B0604020202020204" pitchFamily="34" charset="0"/>
              <a:buChar char="•"/>
              <a:defRPr/>
            </a:pPr>
            <a:r>
              <a:rPr lang="en-US" sz="750" dirty="0">
                <a:latin typeface="Arial Narrow" panose="020B0606020202030204" pitchFamily="34" charset="0"/>
              </a:rPr>
              <a:t>Youth (middle and high school students) and young adults (ages 18-26 years, often encompassing college students) have a greater susceptibility to the initiation of cigarette smoking and nicotine product use, as cigarette initiation almost universally occurs before the age of 26 years.</a:t>
            </a:r>
            <a:endParaRPr lang="en-US" sz="750" dirty="0">
              <a:highlight>
                <a:srgbClr val="FFFF00"/>
              </a:highlight>
              <a:latin typeface="Arial Narrow" panose="020B0606020202030204" pitchFamily="34" charset="0"/>
            </a:endParaRPr>
          </a:p>
          <a:p>
            <a:pPr marL="114300" indent="-114300" defTabSz="940197">
              <a:buClr>
                <a:schemeClr val="accent1"/>
              </a:buClr>
              <a:buFont typeface="Arial" panose="020B0604020202020204" pitchFamily="34" charset="0"/>
              <a:buChar char="•"/>
              <a:defRPr/>
            </a:pPr>
            <a:r>
              <a:rPr lang="en-US" sz="750" dirty="0">
                <a:latin typeface="Arial Narrow" panose="020B0606020202030204" pitchFamily="34" charset="0"/>
              </a:rPr>
              <a:t>Despite the declining prevalence of cigarette smoking, adolescence and young adulthood continues to be an important time for the initiation of other nicotine products.</a:t>
            </a:r>
          </a:p>
          <a:p>
            <a:pPr marL="114300" indent="-114300" defTabSz="940197">
              <a:buClr>
                <a:schemeClr val="accent1"/>
              </a:buClr>
              <a:buFont typeface="Arial" panose="020B0604020202020204" pitchFamily="34" charset="0"/>
              <a:buChar char="•"/>
              <a:defRPr/>
            </a:pPr>
            <a:r>
              <a:rPr lang="en-US" sz="750" dirty="0">
                <a:latin typeface="Arial Narrow" panose="020B0606020202030204" pitchFamily="34" charset="0"/>
              </a:rPr>
              <a:t>Vape devices are not only used to administer nicotine, but are also used to vape cannabis, as well. Given the increase in use, morbidity, and mortality related to vaping, there is an urgent need to further parse out the risk and protective factors associated with vaping cannabis, vaping nicotine, and co-use of these substances.</a:t>
            </a:r>
          </a:p>
          <a:p>
            <a:pPr marL="114300" indent="-114300" defTabSz="940197">
              <a:buClr>
                <a:schemeClr val="accent1"/>
              </a:buClr>
              <a:buFont typeface="Arial" panose="020B0604020202020204" pitchFamily="34" charset="0"/>
              <a:buChar char="•"/>
              <a:defRPr/>
            </a:pPr>
            <a:r>
              <a:rPr lang="en-US" sz="750" dirty="0">
                <a:latin typeface="Arial Narrow" panose="020B0606020202030204" pitchFamily="34" charset="0"/>
              </a:rPr>
              <a:t>Emerging evidence shows that health care providers discuss e-cigarettes and tobacco use with their patients, including their adolescent and young adult patients.</a:t>
            </a:r>
          </a:p>
          <a:p>
            <a:pPr marL="114300" indent="-114300" defTabSz="940197">
              <a:buClr>
                <a:schemeClr val="accent1"/>
              </a:buClr>
              <a:buFont typeface="Arial" panose="020B0604020202020204" pitchFamily="34" charset="0"/>
              <a:buChar char="•"/>
              <a:defRPr/>
            </a:pPr>
            <a:r>
              <a:rPr lang="en-US" sz="750" dirty="0">
                <a:latin typeface="Arial Narrow" panose="020B0606020202030204" pitchFamily="34" charset="0"/>
              </a:rPr>
              <a:t>However, given that e-cigarettes are the most used product among college students, with 45% of college students reporting ever use (i.e., use at least once in the lifetime), </a:t>
            </a:r>
            <a:r>
              <a:rPr lang="en-US" sz="750" i="1" dirty="0">
                <a:solidFill>
                  <a:schemeClr val="accent1"/>
                </a:solidFill>
                <a:latin typeface="Arial Narrow" panose="020B0606020202030204" pitchFamily="34" charset="0"/>
              </a:rPr>
              <a:t>there is a paucity of data regarding how college health providers address e-cigarette use with their college populations.       </a:t>
            </a:r>
          </a:p>
          <a:p>
            <a:pPr defTabSz="940197">
              <a:defRPr/>
            </a:pPr>
            <a:r>
              <a:rPr lang="en-US" sz="750" dirty="0">
                <a:latin typeface="Arial Narrow" panose="020B0606020202030204" pitchFamily="34" charset="0"/>
              </a:rPr>
              <a:t>     </a:t>
            </a:r>
          </a:p>
          <a:p>
            <a:pPr defTabSz="940197">
              <a:defRPr/>
            </a:pPr>
            <a:r>
              <a:rPr lang="en-US" sz="750" dirty="0">
                <a:latin typeface="Arial Narrow" panose="020B0606020202030204" pitchFamily="34" charset="0"/>
              </a:rPr>
              <a:t>Our </a:t>
            </a:r>
            <a:r>
              <a:rPr lang="en-US" sz="750" b="1" dirty="0">
                <a:solidFill>
                  <a:schemeClr val="accent1"/>
                </a:solidFill>
                <a:latin typeface="Arial Narrow" panose="020B0606020202030204" pitchFamily="34" charset="0"/>
              </a:rPr>
              <a:t>objectives</a:t>
            </a:r>
            <a:r>
              <a:rPr lang="en-US" sz="750" dirty="0">
                <a:latin typeface="Arial Narrow" panose="020B0606020202030204" pitchFamily="34" charset="0"/>
              </a:rPr>
              <a:t> were as follows:</a:t>
            </a:r>
          </a:p>
          <a:p>
            <a:pPr marL="185738" indent="-185738" defTabSz="940197">
              <a:buAutoNum type="arabicParenR"/>
              <a:defRPr/>
            </a:pPr>
            <a:r>
              <a:rPr lang="en-US" sz="750" dirty="0">
                <a:latin typeface="Arial Narrow" panose="020B0606020202030204" pitchFamily="34" charset="0"/>
              </a:rPr>
              <a:t>Aim 1: To survey college health providers’ knowledge, attitudes, and confidence around discussion of electronic cigarette use with their student population.  </a:t>
            </a:r>
          </a:p>
          <a:p>
            <a:pPr marL="185738" indent="-185738" defTabSz="940197">
              <a:buAutoNum type="arabicParenR"/>
              <a:defRPr/>
            </a:pPr>
            <a:r>
              <a:rPr lang="en-US" sz="750" dirty="0">
                <a:latin typeface="Arial Narrow" panose="020B0606020202030204" pitchFamily="34" charset="0"/>
              </a:rPr>
              <a:t>Aim 2: To survey providers’ training needs, including preferred training approach, and perceived priority of addressing electronic cigarette use as part of on-campus smoking cessation discussions. </a:t>
            </a:r>
          </a:p>
        </p:txBody>
      </p:sp>
      <p:sp>
        <p:nvSpPr>
          <p:cNvPr id="1034" name="Text Box 361"/>
          <p:cNvSpPr txBox="1">
            <a:spLocks noChangeArrowheads="1"/>
          </p:cNvSpPr>
          <p:nvPr/>
        </p:nvSpPr>
        <p:spPr bwMode="auto">
          <a:xfrm>
            <a:off x="3032527" y="1692554"/>
            <a:ext cx="467519" cy="1751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21100" tIns="10550" rIns="21100" bIns="10550">
            <a:spAutoFit/>
          </a:bodyPr>
          <a:lstStyle>
            <a:lvl1pPr defTabSz="3760788" eaLnBrk="0" hangingPunct="0">
              <a:defRPr sz="7400">
                <a:solidFill>
                  <a:schemeClr val="tx1"/>
                </a:solidFill>
                <a:latin typeface="Arial" charset="0"/>
              </a:defRPr>
            </a:lvl1pPr>
            <a:lvl2pPr marL="742950" indent="-285750" defTabSz="3760788" eaLnBrk="0" hangingPunct="0">
              <a:defRPr sz="7400">
                <a:solidFill>
                  <a:schemeClr val="tx1"/>
                </a:solidFill>
                <a:latin typeface="Arial" charset="0"/>
              </a:defRPr>
            </a:lvl2pPr>
            <a:lvl3pPr marL="1143000" indent="-228600" defTabSz="3760788" eaLnBrk="0" hangingPunct="0">
              <a:defRPr sz="7400">
                <a:solidFill>
                  <a:schemeClr val="tx1"/>
                </a:solidFill>
                <a:latin typeface="Arial" charset="0"/>
              </a:defRPr>
            </a:lvl3pPr>
            <a:lvl4pPr marL="1600200" indent="-228600" defTabSz="3760788" eaLnBrk="0" hangingPunct="0">
              <a:defRPr sz="7400">
                <a:solidFill>
                  <a:schemeClr val="tx1"/>
                </a:solidFill>
                <a:latin typeface="Arial" charset="0"/>
              </a:defRPr>
            </a:lvl4pPr>
            <a:lvl5pPr marL="2057400" indent="-228600" defTabSz="3760788" eaLnBrk="0" hangingPunct="0">
              <a:defRPr sz="7400">
                <a:solidFill>
                  <a:schemeClr val="tx1"/>
                </a:solidFill>
                <a:latin typeface="Arial" charset="0"/>
              </a:defRPr>
            </a:lvl5pPr>
            <a:lvl6pPr marL="2514600" indent="-228600" defTabSz="3760788" eaLnBrk="0" fontAlgn="base" hangingPunct="0">
              <a:spcBef>
                <a:spcPct val="0"/>
              </a:spcBef>
              <a:spcAft>
                <a:spcPct val="0"/>
              </a:spcAft>
              <a:defRPr sz="7400">
                <a:solidFill>
                  <a:schemeClr val="tx1"/>
                </a:solidFill>
                <a:latin typeface="Arial" charset="0"/>
              </a:defRPr>
            </a:lvl6pPr>
            <a:lvl7pPr marL="2971800" indent="-228600" defTabSz="3760788" eaLnBrk="0" fontAlgn="base" hangingPunct="0">
              <a:spcBef>
                <a:spcPct val="0"/>
              </a:spcBef>
              <a:spcAft>
                <a:spcPct val="0"/>
              </a:spcAft>
              <a:defRPr sz="7400">
                <a:solidFill>
                  <a:schemeClr val="tx1"/>
                </a:solidFill>
                <a:latin typeface="Arial" charset="0"/>
              </a:defRPr>
            </a:lvl7pPr>
            <a:lvl8pPr marL="3429000" indent="-228600" defTabSz="3760788" eaLnBrk="0" fontAlgn="base" hangingPunct="0">
              <a:spcBef>
                <a:spcPct val="0"/>
              </a:spcBef>
              <a:spcAft>
                <a:spcPct val="0"/>
              </a:spcAft>
              <a:defRPr sz="7400">
                <a:solidFill>
                  <a:schemeClr val="tx1"/>
                </a:solidFill>
                <a:latin typeface="Arial" charset="0"/>
              </a:defRPr>
            </a:lvl8pPr>
            <a:lvl9pPr marL="3886200" indent="-228600" defTabSz="3760788" eaLnBrk="0" fontAlgn="base" hangingPunct="0">
              <a:spcBef>
                <a:spcPct val="0"/>
              </a:spcBef>
              <a:spcAft>
                <a:spcPct val="0"/>
              </a:spcAft>
              <a:defRPr sz="7400">
                <a:solidFill>
                  <a:schemeClr val="tx1"/>
                </a:solidFill>
                <a:latin typeface="Arial" charset="0"/>
              </a:defRPr>
            </a:lvl9pPr>
          </a:lstStyle>
          <a:p>
            <a:pPr eaLnBrk="1" hangingPunct="1">
              <a:spcBef>
                <a:spcPct val="50000"/>
              </a:spcBef>
            </a:pPr>
            <a:endParaRPr lang="en-US" sz="1000" dirty="0"/>
          </a:p>
        </p:txBody>
      </p:sp>
      <p:sp>
        <p:nvSpPr>
          <p:cNvPr id="2413" name="Text Box 365"/>
          <p:cNvSpPr txBox="1">
            <a:spLocks noChangeArrowheads="1"/>
          </p:cNvSpPr>
          <p:nvPr/>
        </p:nvSpPr>
        <p:spPr bwMode="auto">
          <a:xfrm>
            <a:off x="6216175" y="6062490"/>
            <a:ext cx="2533650" cy="190583"/>
          </a:xfrm>
          <a:prstGeom prst="rect">
            <a:avLst/>
          </a:prstGeom>
          <a:noFill/>
          <a:ln w="9525">
            <a:noFill/>
            <a:miter lim="800000"/>
            <a:headEnd/>
            <a:tailEnd/>
          </a:ln>
          <a:effectLst/>
        </p:spPr>
        <p:txBody>
          <a:bodyPr wrap="square" lIns="21100" tIns="10550" rIns="21100" bIns="10550">
            <a:spAutoFit/>
          </a:bodyPr>
          <a:lstStyle/>
          <a:p>
            <a:pPr defTabSz="940197">
              <a:spcBef>
                <a:spcPct val="50000"/>
              </a:spcBef>
              <a:defRPr/>
            </a:pPr>
            <a:r>
              <a:rPr lang="en-US" sz="1100" dirty="0">
                <a:solidFill>
                  <a:schemeClr val="accent2"/>
                </a:solidFill>
                <a:latin typeface="Arial Black" pitchFamily="34" charset="0"/>
              </a:rPr>
              <a:t>Acknowledgements</a:t>
            </a:r>
          </a:p>
        </p:txBody>
      </p:sp>
      <p:sp>
        <p:nvSpPr>
          <p:cNvPr id="2066" name="Text Box 356"/>
          <p:cNvSpPr txBox="1">
            <a:spLocks noChangeArrowheads="1"/>
          </p:cNvSpPr>
          <p:nvPr/>
        </p:nvSpPr>
        <p:spPr bwMode="auto">
          <a:xfrm>
            <a:off x="3181921" y="1300976"/>
            <a:ext cx="2998311" cy="1637133"/>
          </a:xfrm>
          <a:prstGeom prst="rect">
            <a:avLst/>
          </a:prstGeom>
          <a:noFill/>
          <a:ln w="9525">
            <a:noFill/>
            <a:miter lim="800000"/>
            <a:headEnd/>
            <a:tailEnd/>
          </a:ln>
        </p:spPr>
        <p:txBody>
          <a:bodyPr wrap="square" lIns="21100" tIns="10550" rIns="21100" bIns="10550">
            <a:spAutoFit/>
          </a:bodyPr>
          <a:lstStyle/>
          <a:p>
            <a:pPr marL="171450" lvl="0" indent="-171450">
              <a:buClr>
                <a:schemeClr val="accent1"/>
              </a:buClr>
              <a:buFont typeface="Arial" panose="020B0604020202020204" pitchFamily="34" charset="0"/>
              <a:buChar char="•"/>
            </a:pPr>
            <a:r>
              <a:rPr lang="en-US" sz="750" dirty="0">
                <a:latin typeface="Arial Narrow" panose="020B0606020202030204" pitchFamily="34" charset="0"/>
              </a:rPr>
              <a:t>Providers’ </a:t>
            </a:r>
            <a:r>
              <a:rPr lang="en-US" sz="750" b="1" u="sng" dirty="0">
                <a:solidFill>
                  <a:schemeClr val="accent1"/>
                </a:solidFill>
                <a:latin typeface="Arial Narrow" panose="020B0606020202030204" pitchFamily="34" charset="0"/>
              </a:rPr>
              <a:t>knowledge and confidence</a:t>
            </a:r>
            <a:r>
              <a:rPr lang="en-US" sz="750" b="1" dirty="0">
                <a:solidFill>
                  <a:schemeClr val="accent1"/>
                </a:solidFill>
                <a:latin typeface="Arial Narrow" panose="020B0606020202030204" pitchFamily="34" charset="0"/>
              </a:rPr>
              <a:t> </a:t>
            </a:r>
            <a:r>
              <a:rPr lang="en-US" sz="750" dirty="0">
                <a:latin typeface="Arial Narrow" panose="020B0606020202030204" pitchFamily="34" charset="0"/>
              </a:rPr>
              <a:t>around talking with students about nicotine/cannabis vaping will be assessed using a 5-point Likert scale ranging from 1 (strongly agree) to 5 (strongly disagree), with the option to indicate “don’t know.” </a:t>
            </a:r>
          </a:p>
          <a:p>
            <a:pPr marL="171450" lvl="0" indent="-171450">
              <a:buClr>
                <a:schemeClr val="accent1"/>
              </a:buClr>
              <a:buFont typeface="Arial" panose="020B0604020202020204" pitchFamily="34" charset="0"/>
              <a:buChar char="•"/>
            </a:pPr>
            <a:r>
              <a:rPr lang="en-US" sz="750" dirty="0">
                <a:latin typeface="Arial Narrow" panose="020B0606020202030204" pitchFamily="34" charset="0"/>
              </a:rPr>
              <a:t>Providers will be queried as to their prior participation in </a:t>
            </a:r>
            <a:r>
              <a:rPr lang="en-US" sz="750" b="1" u="sng" dirty="0">
                <a:solidFill>
                  <a:schemeClr val="accent1"/>
                </a:solidFill>
                <a:latin typeface="Arial Narrow" panose="020B0606020202030204" pitchFamily="34" charset="0"/>
              </a:rPr>
              <a:t>training or educational activities</a:t>
            </a:r>
            <a:r>
              <a:rPr lang="en-US" sz="750" b="1" dirty="0">
                <a:solidFill>
                  <a:schemeClr val="accent1"/>
                </a:solidFill>
                <a:latin typeface="Arial Narrow" panose="020B0606020202030204" pitchFamily="34" charset="0"/>
              </a:rPr>
              <a:t> </a:t>
            </a:r>
            <a:r>
              <a:rPr lang="en-US" sz="750" dirty="0">
                <a:latin typeface="Arial Narrow" panose="020B0606020202030204" pitchFamily="34" charset="0"/>
              </a:rPr>
              <a:t>related to nicotine/cannabis vaping. Past training and educational activities, and future training needs, will be assessed with a variety of questions </a:t>
            </a:r>
          </a:p>
          <a:p>
            <a:pPr marL="171450" lvl="0" indent="-171450">
              <a:buClr>
                <a:schemeClr val="accent1"/>
              </a:buClr>
              <a:buFont typeface="Arial" panose="020B0604020202020204" pitchFamily="34" charset="0"/>
              <a:buChar char="•"/>
            </a:pPr>
            <a:r>
              <a:rPr lang="en-US" sz="750" dirty="0">
                <a:latin typeface="Arial Narrow" panose="020B0606020202030204" pitchFamily="34" charset="0"/>
              </a:rPr>
              <a:t>Providers will also be asked to indicate their potential interest in learning more about the harms/benefits of vaping, to indicate whether learning about vaping is a priority area, and to indicate if they have time to learn more about vaping. </a:t>
            </a:r>
          </a:p>
          <a:p>
            <a:pPr marL="171450" lvl="0" indent="-171450">
              <a:buClr>
                <a:schemeClr val="accent1"/>
              </a:buClr>
              <a:buFont typeface="Arial" panose="020B0604020202020204" pitchFamily="34" charset="0"/>
              <a:buChar char="•"/>
            </a:pPr>
            <a:r>
              <a:rPr lang="en-US" sz="750" dirty="0">
                <a:latin typeface="Arial Narrow" panose="020B0606020202030204" pitchFamily="34" charset="0"/>
              </a:rPr>
              <a:t>Providers’ </a:t>
            </a:r>
            <a:r>
              <a:rPr lang="en-US" sz="750" b="1" u="sng" dirty="0">
                <a:solidFill>
                  <a:schemeClr val="accent1"/>
                </a:solidFill>
                <a:latin typeface="Arial Narrow" panose="020B0606020202030204" pitchFamily="34" charset="0"/>
              </a:rPr>
              <a:t>professional practices and beliefs</a:t>
            </a:r>
            <a:r>
              <a:rPr lang="en-US" sz="750" b="1" dirty="0">
                <a:solidFill>
                  <a:schemeClr val="accent1"/>
                </a:solidFill>
                <a:latin typeface="Arial Narrow" panose="020B0606020202030204" pitchFamily="34" charset="0"/>
              </a:rPr>
              <a:t> </a:t>
            </a:r>
            <a:r>
              <a:rPr lang="en-US" sz="750" dirty="0">
                <a:latin typeface="Arial Narrow" panose="020B0606020202030204" pitchFamily="34" charset="0"/>
              </a:rPr>
              <a:t>will also be assessed, including how regularly the provider asks if students are current, former, or never users of e-cigarettes or other vaped products (e.g., cannabis vape products), and their perception of the importance of asking, and perceived time to ask. </a:t>
            </a:r>
          </a:p>
        </p:txBody>
      </p:sp>
      <p:sp>
        <p:nvSpPr>
          <p:cNvPr id="2072" name="Text Box 364"/>
          <p:cNvSpPr txBox="1">
            <a:spLocks noChangeArrowheads="1"/>
          </p:cNvSpPr>
          <p:nvPr/>
        </p:nvSpPr>
        <p:spPr bwMode="auto">
          <a:xfrm>
            <a:off x="6216175" y="3593046"/>
            <a:ext cx="2513752" cy="2445046"/>
          </a:xfrm>
          <a:prstGeom prst="rect">
            <a:avLst/>
          </a:prstGeom>
          <a:noFill/>
          <a:ln w="9525">
            <a:noFill/>
            <a:miter lim="800000"/>
            <a:headEnd/>
            <a:tailEnd/>
          </a:ln>
        </p:spPr>
        <p:txBody>
          <a:bodyPr wrap="square" lIns="21100" tIns="10550" rIns="21100" bIns="10550">
            <a:spAutoFit/>
          </a:bodyPr>
          <a:lstStyle/>
          <a:p>
            <a:pPr defTabSz="940197">
              <a:buClr>
                <a:schemeClr val="accent1"/>
              </a:buClr>
              <a:defRPr/>
            </a:pPr>
            <a:r>
              <a:rPr lang="en-US" sz="750" b="1" dirty="0">
                <a:solidFill>
                  <a:schemeClr val="accent1"/>
                </a:solidFill>
                <a:latin typeface="Arial Narrow" panose="020B0606020202030204" pitchFamily="34" charset="0"/>
              </a:rPr>
              <a:t>Overall, findings indicate a potential disconnect between providers’ perceived and actual knowledge of college student vaping. </a:t>
            </a:r>
          </a:p>
          <a:p>
            <a:pPr marL="114300" indent="-114300" defTabSz="940197">
              <a:buClr>
                <a:schemeClr val="accent1"/>
              </a:buClr>
              <a:buFont typeface="Arial" panose="020B0604020202020204" pitchFamily="34" charset="0"/>
              <a:buChar char="•"/>
              <a:defRPr/>
            </a:pPr>
            <a:r>
              <a:rPr lang="en-US" sz="750" dirty="0">
                <a:latin typeface="Arial Narrow" panose="020B0606020202030204" pitchFamily="34" charset="0"/>
              </a:rPr>
              <a:t>Understanding what products students are using, whether alone or in combination, will help to tailor messaging to students and inform prevention and intervention initiatives. </a:t>
            </a:r>
          </a:p>
          <a:p>
            <a:pPr marL="114300" indent="-114300" defTabSz="940197">
              <a:buClr>
                <a:schemeClr val="accent1"/>
              </a:buClr>
              <a:buFont typeface="Arial" panose="020B0604020202020204" pitchFamily="34" charset="0"/>
              <a:buChar char="•"/>
              <a:defRPr/>
            </a:pPr>
            <a:r>
              <a:rPr lang="en-US" sz="750" dirty="0">
                <a:latin typeface="Arial Narrow" panose="020B0606020202030204" pitchFamily="34" charset="0"/>
              </a:rPr>
              <a:t>Understanding both the potential harms and benefits of vaped products will assist college health providers to more comprehensively address vaping with their college student populations. </a:t>
            </a:r>
          </a:p>
          <a:p>
            <a:pPr defTabSz="940197">
              <a:buClr>
                <a:schemeClr val="accent1"/>
              </a:buClr>
              <a:defRPr/>
            </a:pPr>
            <a:endParaRPr lang="en-US" sz="750" dirty="0">
              <a:latin typeface="Arial Narrow" panose="020B0606020202030204" pitchFamily="34" charset="0"/>
            </a:endParaRPr>
          </a:p>
          <a:p>
            <a:pPr defTabSz="940197">
              <a:buClr>
                <a:schemeClr val="accent1"/>
              </a:buClr>
              <a:defRPr/>
            </a:pPr>
            <a:r>
              <a:rPr lang="en-US" sz="750" b="1" i="1" dirty="0">
                <a:solidFill>
                  <a:schemeClr val="accent2"/>
                </a:solidFill>
                <a:latin typeface="Arial Narrow" panose="020B0606020202030204" pitchFamily="34" charset="0"/>
              </a:rPr>
              <a:t>Limitations and Future Directions</a:t>
            </a:r>
          </a:p>
          <a:p>
            <a:pPr marL="114300" indent="-114300" defTabSz="940197">
              <a:buClr>
                <a:schemeClr val="accent1"/>
              </a:buClr>
              <a:buFont typeface="Arial" panose="020B0604020202020204" pitchFamily="34" charset="0"/>
              <a:buChar char="•"/>
              <a:defRPr/>
            </a:pPr>
            <a:r>
              <a:rPr lang="en-US" sz="750" i="1" dirty="0">
                <a:solidFill>
                  <a:schemeClr val="accent1"/>
                </a:solidFill>
                <a:latin typeface="Arial Narrow" panose="020B0606020202030204" pitchFamily="34" charset="0"/>
              </a:rPr>
              <a:t>Limitations</a:t>
            </a:r>
            <a:r>
              <a:rPr lang="en-US" sz="750" dirty="0">
                <a:latin typeface="Arial Narrow" panose="020B0606020202030204" pitchFamily="34" charset="0"/>
              </a:rPr>
              <a:t> include those inherent in self-report; more advanced statistical analyses were not possible due to small samples sizes</a:t>
            </a:r>
          </a:p>
          <a:p>
            <a:pPr marL="114300" indent="-114300" defTabSz="940197">
              <a:buClr>
                <a:schemeClr val="accent1"/>
              </a:buClr>
              <a:buFont typeface="Arial" panose="020B0604020202020204" pitchFamily="34" charset="0"/>
              <a:buChar char="•"/>
              <a:defRPr/>
            </a:pPr>
            <a:r>
              <a:rPr lang="en-US" sz="750" dirty="0">
                <a:latin typeface="Arial Narrow" panose="020B0606020202030204" pitchFamily="34" charset="0"/>
              </a:rPr>
              <a:t>During the survey, the nation was experiencing an outbreak of electronic cigarette (e-cigarette), or vaping, product use-associated lung injuries (EVALI), which may have influenced responses</a:t>
            </a:r>
          </a:p>
          <a:p>
            <a:pPr marL="114300" indent="-114300" defTabSz="940197">
              <a:buClr>
                <a:schemeClr val="accent1"/>
              </a:buClr>
              <a:buFont typeface="Arial" panose="020B0604020202020204" pitchFamily="34" charset="0"/>
              <a:buChar char="•"/>
              <a:defRPr/>
            </a:pPr>
            <a:r>
              <a:rPr lang="en-US" sz="750" i="1" dirty="0">
                <a:solidFill>
                  <a:schemeClr val="accent1"/>
                </a:solidFill>
                <a:latin typeface="Arial Narrow" panose="020B0606020202030204" pitchFamily="34" charset="0"/>
              </a:rPr>
              <a:t>Future research </a:t>
            </a:r>
            <a:r>
              <a:rPr lang="en-US" sz="750" dirty="0">
                <a:latin typeface="Arial Narrow" panose="020B0606020202030204" pitchFamily="34" charset="0"/>
              </a:rPr>
              <a:t>is needed to better understand from where health providers are obtaining their knowledge of vaping, and if this knowledge is, in fact, accurate.</a:t>
            </a:r>
          </a:p>
          <a:p>
            <a:pPr marL="114300" indent="-114300" defTabSz="940197">
              <a:buClr>
                <a:schemeClr val="accent1"/>
              </a:buClr>
              <a:buFont typeface="Arial" panose="020B0604020202020204" pitchFamily="34" charset="0"/>
              <a:buChar char="•"/>
              <a:defRPr/>
            </a:pPr>
            <a:r>
              <a:rPr lang="en-US" sz="750" dirty="0">
                <a:latin typeface="Arial Narrow" panose="020B0606020202030204" pitchFamily="34" charset="0"/>
              </a:rPr>
              <a:t>Qualitative interviews will be helpful in interpreting survey responses</a:t>
            </a:r>
          </a:p>
        </p:txBody>
      </p:sp>
      <p:sp>
        <p:nvSpPr>
          <p:cNvPr id="43" name="Text Box 365"/>
          <p:cNvSpPr txBox="1">
            <a:spLocks noChangeArrowheads="1"/>
          </p:cNvSpPr>
          <p:nvPr/>
        </p:nvSpPr>
        <p:spPr bwMode="auto">
          <a:xfrm>
            <a:off x="6200669" y="3428540"/>
            <a:ext cx="2341442" cy="190583"/>
          </a:xfrm>
          <a:prstGeom prst="rect">
            <a:avLst/>
          </a:prstGeom>
          <a:noFill/>
          <a:ln w="9525">
            <a:noFill/>
            <a:miter lim="800000"/>
            <a:headEnd/>
            <a:tailEnd/>
          </a:ln>
          <a:effectLst/>
        </p:spPr>
        <p:txBody>
          <a:bodyPr wrap="square" lIns="21100" tIns="10550" rIns="21100" bIns="10550">
            <a:spAutoFit/>
          </a:bodyPr>
          <a:lstStyle/>
          <a:p>
            <a:pPr defTabSz="940197">
              <a:spcBef>
                <a:spcPct val="50000"/>
              </a:spcBef>
              <a:defRPr/>
            </a:pPr>
            <a:r>
              <a:rPr lang="en-US" sz="1100" dirty="0">
                <a:solidFill>
                  <a:schemeClr val="accent2"/>
                </a:solidFill>
                <a:latin typeface="Arial Black" pitchFamily="34" charset="0"/>
              </a:rPr>
              <a:t>Discussion</a:t>
            </a:r>
          </a:p>
        </p:txBody>
      </p:sp>
      <p:sp>
        <p:nvSpPr>
          <p:cNvPr id="26" name="Text Box 359"/>
          <p:cNvSpPr txBox="1">
            <a:spLocks noChangeArrowheads="1"/>
          </p:cNvSpPr>
          <p:nvPr/>
        </p:nvSpPr>
        <p:spPr bwMode="auto">
          <a:xfrm>
            <a:off x="265430" y="4519867"/>
            <a:ext cx="2793153" cy="398332"/>
          </a:xfrm>
          <a:prstGeom prst="rect">
            <a:avLst/>
          </a:prstGeom>
          <a:noFill/>
          <a:ln w="9525">
            <a:noFill/>
            <a:miter lim="800000"/>
            <a:headEnd/>
            <a:tailEnd/>
          </a:ln>
          <a:effectLst/>
        </p:spPr>
        <p:txBody>
          <a:bodyPr wrap="square" lIns="21100" tIns="10550" rIns="21100" bIns="10550">
            <a:spAutoFit/>
          </a:bodyPr>
          <a:lstStyle/>
          <a:p>
            <a:pPr defTabSz="940197">
              <a:spcBef>
                <a:spcPct val="50000"/>
              </a:spcBef>
              <a:defRPr/>
            </a:pPr>
            <a:r>
              <a:rPr lang="en-US" sz="1100" dirty="0">
                <a:solidFill>
                  <a:schemeClr val="accent2"/>
                </a:solidFill>
                <a:latin typeface="Arial Black" pitchFamily="34" charset="0"/>
              </a:rPr>
              <a:t>Methods</a:t>
            </a:r>
          </a:p>
          <a:p>
            <a:pPr defTabSz="940197">
              <a:spcBef>
                <a:spcPct val="50000"/>
              </a:spcBef>
              <a:defRPr/>
            </a:pPr>
            <a:r>
              <a:rPr lang="en-US" sz="900" i="1" dirty="0">
                <a:solidFill>
                  <a:schemeClr val="accent2"/>
                </a:solidFill>
                <a:latin typeface="Arial Black" pitchFamily="34" charset="0"/>
                <a:cs typeface="Arial" panose="020B0604020202020204" pitchFamily="34" charset="0"/>
              </a:rPr>
              <a:t>Participants and Procedure</a:t>
            </a:r>
            <a:endParaRPr lang="en-US" sz="600" i="1" dirty="0">
              <a:solidFill>
                <a:schemeClr val="accent2"/>
              </a:solidFill>
              <a:latin typeface="Arial" panose="020B0604020202020204" pitchFamily="34" charset="0"/>
              <a:cs typeface="Arial" panose="020B0604020202020204" pitchFamily="34" charset="0"/>
            </a:endParaRPr>
          </a:p>
        </p:txBody>
      </p:sp>
      <p:sp>
        <p:nvSpPr>
          <p:cNvPr id="28" name="Text Box 362"/>
          <p:cNvSpPr txBox="1">
            <a:spLocks noChangeArrowheads="1"/>
          </p:cNvSpPr>
          <p:nvPr/>
        </p:nvSpPr>
        <p:spPr bwMode="auto">
          <a:xfrm>
            <a:off x="396427" y="1164614"/>
            <a:ext cx="2580640" cy="190583"/>
          </a:xfrm>
          <a:prstGeom prst="rect">
            <a:avLst/>
          </a:prstGeom>
          <a:noFill/>
          <a:ln w="9525">
            <a:noFill/>
            <a:miter lim="800000"/>
            <a:headEnd/>
            <a:tailEnd/>
          </a:ln>
          <a:effectLst/>
        </p:spPr>
        <p:txBody>
          <a:bodyPr wrap="square" lIns="21100" tIns="10550" rIns="21100" bIns="10550">
            <a:spAutoFit/>
          </a:bodyPr>
          <a:lstStyle/>
          <a:p>
            <a:pPr defTabSz="940197">
              <a:spcBef>
                <a:spcPct val="50000"/>
              </a:spcBef>
              <a:defRPr/>
            </a:pPr>
            <a:r>
              <a:rPr lang="en-US" sz="1100" dirty="0">
                <a:solidFill>
                  <a:schemeClr val="accent2"/>
                </a:solidFill>
                <a:latin typeface="Arial Black" pitchFamily="34" charset="0"/>
              </a:rPr>
              <a:t>Introduction</a:t>
            </a:r>
            <a:endParaRPr lang="en-US" sz="1100" dirty="0">
              <a:solidFill>
                <a:schemeClr val="accent2"/>
              </a:solidFill>
              <a:latin typeface="Arial" panose="020B0604020202020204" pitchFamily="34" charset="0"/>
              <a:cs typeface="Arial" panose="020B0604020202020204" pitchFamily="34" charset="0"/>
            </a:endParaRPr>
          </a:p>
        </p:txBody>
      </p:sp>
      <p:sp>
        <p:nvSpPr>
          <p:cNvPr id="29" name="Text Box 367"/>
          <p:cNvSpPr txBox="1">
            <a:spLocks noChangeArrowheads="1"/>
          </p:cNvSpPr>
          <p:nvPr/>
        </p:nvSpPr>
        <p:spPr bwMode="auto">
          <a:xfrm>
            <a:off x="6253770" y="1166797"/>
            <a:ext cx="2533650" cy="190583"/>
          </a:xfrm>
          <a:prstGeom prst="rect">
            <a:avLst/>
          </a:prstGeom>
          <a:noFill/>
          <a:ln w="9525">
            <a:noFill/>
            <a:miter lim="800000"/>
            <a:headEnd/>
            <a:tailEnd/>
          </a:ln>
          <a:effectLst/>
        </p:spPr>
        <p:txBody>
          <a:bodyPr wrap="square" lIns="21100" tIns="10550" rIns="21100" bIns="10550">
            <a:spAutoFit/>
          </a:bodyPr>
          <a:lstStyle/>
          <a:p>
            <a:pPr defTabSz="940197">
              <a:spcBef>
                <a:spcPct val="50000"/>
              </a:spcBef>
              <a:defRPr/>
            </a:pPr>
            <a:r>
              <a:rPr lang="en-US" sz="1100" dirty="0">
                <a:solidFill>
                  <a:schemeClr val="accent2"/>
                </a:solidFill>
                <a:latin typeface="Arial Black" pitchFamily="34" charset="0"/>
              </a:rPr>
              <a:t>Results</a:t>
            </a:r>
            <a:endParaRPr lang="en-US" sz="800" dirty="0">
              <a:solidFill>
                <a:schemeClr val="accent2"/>
              </a:solidFill>
              <a:latin typeface="Arial" panose="020B0604020202020204" pitchFamily="34" charset="0"/>
              <a:cs typeface="Arial" panose="020B0604020202020204" pitchFamily="34" charset="0"/>
            </a:endParaRPr>
          </a:p>
        </p:txBody>
      </p:sp>
      <p:sp>
        <p:nvSpPr>
          <p:cNvPr id="31" name="Text Box 359"/>
          <p:cNvSpPr txBox="1">
            <a:spLocks noChangeArrowheads="1"/>
          </p:cNvSpPr>
          <p:nvPr/>
        </p:nvSpPr>
        <p:spPr bwMode="auto">
          <a:xfrm>
            <a:off x="3117928" y="1165459"/>
            <a:ext cx="2866231" cy="159806"/>
          </a:xfrm>
          <a:prstGeom prst="rect">
            <a:avLst/>
          </a:prstGeom>
          <a:noFill/>
          <a:ln w="9525">
            <a:noFill/>
            <a:miter lim="800000"/>
            <a:headEnd/>
            <a:tailEnd/>
          </a:ln>
          <a:effectLst/>
        </p:spPr>
        <p:txBody>
          <a:bodyPr lIns="21100" tIns="10550" rIns="21100" bIns="10550">
            <a:spAutoFit/>
          </a:bodyPr>
          <a:lstStyle/>
          <a:p>
            <a:pPr defTabSz="940197">
              <a:spcBef>
                <a:spcPct val="50000"/>
              </a:spcBef>
              <a:defRPr/>
            </a:pPr>
            <a:r>
              <a:rPr lang="en-US" sz="900" i="1" dirty="0">
                <a:solidFill>
                  <a:schemeClr val="accent2"/>
                </a:solidFill>
                <a:latin typeface="Arial Black" pitchFamily="34" charset="0"/>
              </a:rPr>
              <a:t>Measures</a:t>
            </a:r>
            <a:endParaRPr lang="en-US" sz="900" i="1" dirty="0">
              <a:solidFill>
                <a:schemeClr val="accent2"/>
              </a:solidFill>
              <a:latin typeface="Arial" panose="020B0604020202020204" pitchFamily="34" charset="0"/>
              <a:cs typeface="Arial" panose="020B0604020202020204" pitchFamily="34" charset="0"/>
            </a:endParaRPr>
          </a:p>
        </p:txBody>
      </p:sp>
      <p:pic>
        <p:nvPicPr>
          <p:cNvPr id="98" name="Picture 97" descr="A picture containing drawing&#10;&#10;Description automatically generated">
            <a:extLst>
              <a:ext uri="{FF2B5EF4-FFF2-40B4-BE49-F238E27FC236}">
                <a16:creationId xmlns:a16="http://schemas.microsoft.com/office/drawing/2014/main" id="{D0614F72-907A-4763-A6A7-6EE48B4AF0B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245745" y="384696"/>
            <a:ext cx="1579105" cy="466473"/>
          </a:xfrm>
          <a:prstGeom prst="rect">
            <a:avLst/>
          </a:prstGeom>
        </p:spPr>
      </p:pic>
      <p:pic>
        <p:nvPicPr>
          <p:cNvPr id="4" name="Picture 3" descr="A close up of a logo&#10;&#10;Description automatically generated">
            <a:extLst>
              <a:ext uri="{FF2B5EF4-FFF2-40B4-BE49-F238E27FC236}">
                <a16:creationId xmlns:a16="http://schemas.microsoft.com/office/drawing/2014/main" id="{31EE47EB-8FD0-4295-83C9-6B8E64056F0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38150" y="236933"/>
            <a:ext cx="762000" cy="762000"/>
          </a:xfrm>
          <a:prstGeom prst="rect">
            <a:avLst/>
          </a:prstGeom>
        </p:spPr>
      </p:pic>
      <p:sp>
        <p:nvSpPr>
          <p:cNvPr id="20" name="TextBox 25">
            <a:extLst>
              <a:ext uri="{FF2B5EF4-FFF2-40B4-BE49-F238E27FC236}">
                <a16:creationId xmlns:a16="http://schemas.microsoft.com/office/drawing/2014/main" id="{3AA2EE0D-0DAD-48BE-B15F-CEE28B252E1F}"/>
              </a:ext>
            </a:extLst>
          </p:cNvPr>
          <p:cNvSpPr txBox="1">
            <a:spLocks noChangeArrowheads="1"/>
          </p:cNvSpPr>
          <p:nvPr/>
        </p:nvSpPr>
        <p:spPr bwMode="auto">
          <a:xfrm>
            <a:off x="6273667" y="1386364"/>
            <a:ext cx="2513753" cy="2100575"/>
          </a:xfrm>
          <a:prstGeom prst="rect">
            <a:avLst/>
          </a:prstGeom>
          <a:noFill/>
          <a:ln w="9525">
            <a:noFill/>
            <a:miter lim="800000"/>
            <a:headEnd/>
            <a:tailEnd/>
          </a:ln>
        </p:spPr>
        <p:txBody>
          <a:bodyPr wrap="square" lIns="22860" tIns="11430" rIns="22860" bIns="11430">
            <a:spAutoFit/>
          </a:bodyPr>
          <a:lstStyle/>
          <a:p>
            <a:r>
              <a:rPr lang="en-US" sz="750" b="1" dirty="0"/>
              <a:t>College health providers largely describe themselves as:</a:t>
            </a:r>
          </a:p>
          <a:p>
            <a:pPr marL="171450" indent="-171450">
              <a:buClr>
                <a:schemeClr val="accent1"/>
              </a:buClr>
              <a:buFont typeface="Arial" panose="020B0604020202020204" pitchFamily="34" charset="0"/>
              <a:buChar char="•"/>
            </a:pPr>
            <a:r>
              <a:rPr lang="en-US" sz="750" dirty="0"/>
              <a:t>Understanding what e-cigarettes are (90%)</a:t>
            </a:r>
          </a:p>
          <a:p>
            <a:pPr marL="171450" indent="-171450">
              <a:buClr>
                <a:schemeClr val="accent1"/>
              </a:buClr>
              <a:buFont typeface="Arial" panose="020B0604020202020204" pitchFamily="34" charset="0"/>
              <a:buChar char="•"/>
            </a:pPr>
            <a:r>
              <a:rPr lang="en-US" sz="750" dirty="0"/>
              <a:t>Able to provide information about e-cigarettes without </a:t>
            </a:r>
            <a:r>
              <a:rPr lang="en-US" sz="750" i="1" dirty="0">
                <a:solidFill>
                  <a:schemeClr val="accent1"/>
                </a:solidFill>
              </a:rPr>
              <a:t>bias </a:t>
            </a:r>
            <a:r>
              <a:rPr lang="en-US" sz="750" dirty="0"/>
              <a:t>(64%)</a:t>
            </a:r>
          </a:p>
          <a:p>
            <a:pPr marL="628650" lvl="1" indent="-171450">
              <a:buClr>
                <a:schemeClr val="accent1"/>
              </a:buClr>
              <a:buFont typeface="Arial" panose="020B0604020202020204" pitchFamily="34" charset="0"/>
              <a:buChar char="•"/>
            </a:pPr>
            <a:r>
              <a:rPr lang="en-US" sz="750" dirty="0"/>
              <a:t>Despite this, there was a significant difference (p &lt; 0.01) in the percent of providers </a:t>
            </a:r>
            <a:r>
              <a:rPr lang="en-US" sz="750" i="1" dirty="0">
                <a:solidFill>
                  <a:schemeClr val="accent1"/>
                </a:solidFill>
              </a:rPr>
              <a:t>wanting to learn </a:t>
            </a:r>
            <a:r>
              <a:rPr lang="en-US" sz="750" dirty="0"/>
              <a:t>more about the </a:t>
            </a:r>
            <a:r>
              <a:rPr lang="en-US" sz="750" i="1" dirty="0">
                <a:solidFill>
                  <a:schemeClr val="accent1"/>
                </a:solidFill>
              </a:rPr>
              <a:t>potential</a:t>
            </a:r>
            <a:r>
              <a:rPr lang="en-US" sz="750" dirty="0"/>
              <a:t> </a:t>
            </a:r>
            <a:r>
              <a:rPr lang="en-US" sz="750" i="1" dirty="0">
                <a:solidFill>
                  <a:schemeClr val="accent1"/>
                </a:solidFill>
              </a:rPr>
              <a:t>harms</a:t>
            </a:r>
            <a:r>
              <a:rPr lang="en-US" sz="750" dirty="0"/>
              <a:t> (n=43) of e-cigarettes compared to those wanting to learn more about the </a:t>
            </a:r>
            <a:r>
              <a:rPr lang="en-US" sz="750" i="1" dirty="0">
                <a:solidFill>
                  <a:schemeClr val="accent1"/>
                </a:solidFill>
              </a:rPr>
              <a:t>potential benefits </a:t>
            </a:r>
            <a:r>
              <a:rPr lang="en-US" sz="750" dirty="0"/>
              <a:t>(n=33) of e-cigarettes</a:t>
            </a:r>
          </a:p>
          <a:p>
            <a:pPr marL="171450" indent="-171450">
              <a:buClr>
                <a:schemeClr val="accent1"/>
              </a:buClr>
              <a:buFont typeface="Arial" panose="020B0604020202020204" pitchFamily="34" charset="0"/>
              <a:buChar char="•"/>
            </a:pPr>
            <a:r>
              <a:rPr lang="en-US" sz="750" dirty="0"/>
              <a:t>Having </a:t>
            </a:r>
            <a:r>
              <a:rPr lang="en-US" sz="750" i="1" dirty="0">
                <a:solidFill>
                  <a:schemeClr val="accent1"/>
                </a:solidFill>
              </a:rPr>
              <a:t>time</a:t>
            </a:r>
            <a:r>
              <a:rPr lang="en-US" sz="750" dirty="0"/>
              <a:t> (82%) to learn more about e-cigarettes as they relate to the health needs of college students; many feel learning about e-cigarettes is a </a:t>
            </a:r>
            <a:r>
              <a:rPr lang="en-US" sz="750" i="1" dirty="0">
                <a:solidFill>
                  <a:schemeClr val="accent1"/>
                </a:solidFill>
              </a:rPr>
              <a:t>priority</a:t>
            </a:r>
            <a:r>
              <a:rPr lang="en-US" sz="750" dirty="0"/>
              <a:t> (74%)</a:t>
            </a:r>
          </a:p>
          <a:p>
            <a:pPr marL="171450" indent="-171450">
              <a:buClr>
                <a:schemeClr val="accent1"/>
              </a:buClr>
              <a:buFont typeface="Arial" panose="020B0604020202020204" pitchFamily="34" charset="0"/>
              <a:buChar char="•"/>
            </a:pPr>
            <a:r>
              <a:rPr lang="en-US" sz="750" dirty="0"/>
              <a:t>Able to provide better care when they know patient’s </a:t>
            </a:r>
            <a:r>
              <a:rPr lang="en-US" sz="750" i="1" dirty="0">
                <a:solidFill>
                  <a:schemeClr val="accent1"/>
                </a:solidFill>
              </a:rPr>
              <a:t>tobacco product use status </a:t>
            </a:r>
            <a:r>
              <a:rPr lang="en-US" sz="750" dirty="0"/>
              <a:t>(85%)</a:t>
            </a:r>
          </a:p>
          <a:p>
            <a:pPr marL="171450" indent="-171450">
              <a:buClr>
                <a:schemeClr val="accent1"/>
              </a:buClr>
              <a:buFont typeface="Arial" panose="020B0604020202020204" pitchFamily="34" charset="0"/>
              <a:buChar char="•"/>
            </a:pPr>
            <a:r>
              <a:rPr lang="en-US" sz="750" dirty="0"/>
              <a:t>Able to provide better care when they know patient’s </a:t>
            </a:r>
            <a:r>
              <a:rPr lang="en-US" sz="750" i="1" dirty="0">
                <a:solidFill>
                  <a:schemeClr val="accent1"/>
                </a:solidFill>
              </a:rPr>
              <a:t>e-cigarette use status </a:t>
            </a:r>
            <a:r>
              <a:rPr lang="en-US" sz="750" dirty="0"/>
              <a:t>(82%)</a:t>
            </a:r>
          </a:p>
          <a:p>
            <a:pPr marL="171450" indent="-171450">
              <a:buClr>
                <a:schemeClr val="accent1"/>
              </a:buClr>
              <a:buFont typeface="Arial" panose="020B0604020202020204" pitchFamily="34" charset="0"/>
              <a:buChar char="•"/>
            </a:pPr>
            <a:endParaRPr lang="en-US" sz="750" dirty="0"/>
          </a:p>
        </p:txBody>
      </p:sp>
      <p:sp>
        <p:nvSpPr>
          <p:cNvPr id="24" name="Text Box 367"/>
          <p:cNvSpPr txBox="1">
            <a:spLocks noChangeArrowheads="1"/>
          </p:cNvSpPr>
          <p:nvPr/>
        </p:nvSpPr>
        <p:spPr bwMode="auto">
          <a:xfrm>
            <a:off x="3117928" y="5793923"/>
            <a:ext cx="2533650" cy="190583"/>
          </a:xfrm>
          <a:prstGeom prst="rect">
            <a:avLst/>
          </a:prstGeom>
          <a:noFill/>
          <a:ln w="9525">
            <a:noFill/>
            <a:miter lim="800000"/>
            <a:headEnd/>
            <a:tailEnd/>
          </a:ln>
          <a:effectLst/>
        </p:spPr>
        <p:txBody>
          <a:bodyPr wrap="square" lIns="21100" tIns="10550" rIns="21100" bIns="10550">
            <a:spAutoFit/>
          </a:bodyPr>
          <a:lstStyle/>
          <a:p>
            <a:pPr defTabSz="940197">
              <a:spcBef>
                <a:spcPct val="50000"/>
              </a:spcBef>
              <a:defRPr/>
            </a:pPr>
            <a:r>
              <a:rPr lang="en-US" sz="1100" dirty="0">
                <a:solidFill>
                  <a:schemeClr val="accent2"/>
                </a:solidFill>
                <a:latin typeface="Arial Black" pitchFamily="34" charset="0"/>
              </a:rPr>
              <a:t>Results</a:t>
            </a:r>
            <a:endParaRPr lang="en-US" sz="800" dirty="0">
              <a:solidFill>
                <a:schemeClr val="accent2"/>
              </a:solidFill>
              <a:latin typeface="Arial" panose="020B0604020202020204" pitchFamily="34" charset="0"/>
              <a:cs typeface="Arial" panose="020B0604020202020204" pitchFamily="34" charset="0"/>
            </a:endParaRPr>
          </a:p>
        </p:txBody>
      </p:sp>
      <p:sp>
        <p:nvSpPr>
          <p:cNvPr id="25" name="Text Box 368"/>
          <p:cNvSpPr txBox="1">
            <a:spLocks noChangeArrowheads="1"/>
          </p:cNvSpPr>
          <p:nvPr/>
        </p:nvSpPr>
        <p:spPr bwMode="auto">
          <a:xfrm>
            <a:off x="3181921" y="5991581"/>
            <a:ext cx="2998311" cy="636859"/>
          </a:xfrm>
          <a:prstGeom prst="rect">
            <a:avLst/>
          </a:prstGeom>
          <a:noFill/>
          <a:ln w="9525">
            <a:noFill/>
            <a:miter lim="800000"/>
            <a:headEnd/>
            <a:tailEnd/>
          </a:ln>
        </p:spPr>
        <p:txBody>
          <a:bodyPr wrap="square" lIns="21100" tIns="10550" rIns="21100" bIns="10550">
            <a:spAutoFit/>
          </a:bodyPr>
          <a:lstStyle/>
          <a:p>
            <a:pPr marL="114300" indent="-114300">
              <a:buClr>
                <a:schemeClr val="accent1"/>
              </a:buClr>
              <a:buFont typeface="Arial" panose="020B0604020202020204" pitchFamily="34" charset="0"/>
              <a:buChar char="•"/>
              <a:defRPr/>
            </a:pPr>
            <a:r>
              <a:rPr lang="en-US" sz="800" dirty="0">
                <a:latin typeface="Arial Narrow" panose="020B0606020202030204" pitchFamily="34" charset="0"/>
              </a:rPr>
              <a:t>Overall, college health providers agree (76%) that vaping is a problem on their campus. </a:t>
            </a:r>
          </a:p>
          <a:p>
            <a:pPr marL="114300" indent="-114300">
              <a:buClr>
                <a:schemeClr val="accent1"/>
              </a:buClr>
              <a:buFont typeface="Arial" panose="020B0604020202020204" pitchFamily="34" charset="0"/>
              <a:buChar char="•"/>
              <a:defRPr/>
            </a:pPr>
            <a:r>
              <a:rPr lang="en-US" sz="800" dirty="0">
                <a:latin typeface="Arial Narrow" panose="020B0606020202030204" pitchFamily="34" charset="0"/>
              </a:rPr>
              <a:t>Despite feeling largely </a:t>
            </a:r>
            <a:r>
              <a:rPr lang="en-US" sz="800" i="1" dirty="0">
                <a:solidFill>
                  <a:schemeClr val="accent1"/>
                </a:solidFill>
                <a:latin typeface="Arial Narrow" panose="020B0606020202030204" pitchFamily="34" charset="0"/>
              </a:rPr>
              <a:t>knowledgeable</a:t>
            </a:r>
            <a:r>
              <a:rPr lang="en-US" sz="800" dirty="0">
                <a:latin typeface="Arial Narrow" panose="020B0606020202030204" pitchFamily="34" charset="0"/>
              </a:rPr>
              <a:t> (80%) and </a:t>
            </a:r>
            <a:r>
              <a:rPr lang="en-US" sz="800" i="1" dirty="0">
                <a:solidFill>
                  <a:schemeClr val="accent1"/>
                </a:solidFill>
                <a:latin typeface="Arial Narrow" panose="020B0606020202030204" pitchFamily="34" charset="0"/>
              </a:rPr>
              <a:t>confident</a:t>
            </a:r>
            <a:r>
              <a:rPr lang="en-US" sz="800" dirty="0">
                <a:latin typeface="Arial Narrow" panose="020B0606020202030204" pitchFamily="34" charset="0"/>
              </a:rPr>
              <a:t> (87%) in discussing vaping, </a:t>
            </a:r>
            <a:r>
              <a:rPr lang="en-US" sz="800" b="1" dirty="0">
                <a:solidFill>
                  <a:schemeClr val="accent1"/>
                </a:solidFill>
                <a:latin typeface="Arial Narrow" panose="020B0606020202030204" pitchFamily="34" charset="0"/>
              </a:rPr>
              <a:t>the majority (67%) of these health providers reported they “don’t know” what product college students are vaping. </a:t>
            </a:r>
          </a:p>
        </p:txBody>
      </p:sp>
      <p:sp>
        <p:nvSpPr>
          <p:cNvPr id="33" name="Text Box 364">
            <a:extLst>
              <a:ext uri="{FF2B5EF4-FFF2-40B4-BE49-F238E27FC236}">
                <a16:creationId xmlns:a16="http://schemas.microsoft.com/office/drawing/2014/main" id="{0AF7C4CB-7A10-4975-A89E-CD66B680FF8E}"/>
              </a:ext>
            </a:extLst>
          </p:cNvPr>
          <p:cNvSpPr txBox="1">
            <a:spLocks noChangeArrowheads="1"/>
          </p:cNvSpPr>
          <p:nvPr/>
        </p:nvSpPr>
        <p:spPr bwMode="auto">
          <a:xfrm>
            <a:off x="6314204" y="6280663"/>
            <a:ext cx="2533650" cy="390638"/>
          </a:xfrm>
          <a:prstGeom prst="rect">
            <a:avLst/>
          </a:prstGeom>
          <a:noFill/>
          <a:ln w="9525">
            <a:noFill/>
            <a:miter lim="800000"/>
            <a:headEnd/>
            <a:tailEnd/>
          </a:ln>
        </p:spPr>
        <p:txBody>
          <a:bodyPr wrap="square" lIns="21100" tIns="10550" rIns="21100" bIns="10550" numCol="1" spcCol="457200">
            <a:spAutoFit/>
          </a:bodyPr>
          <a:lstStyle/>
          <a:p>
            <a:pPr marL="114300" indent="-114300" defTabSz="940197">
              <a:defRPr/>
            </a:pPr>
            <a:r>
              <a:rPr lang="en-US" sz="600" dirty="0"/>
              <a:t>This research was funded through Buffalo State College Award 81479, Project 1149592, Task 4 by 160 Health and Wellness (PI: Kulak)</a:t>
            </a:r>
          </a:p>
          <a:p>
            <a:pPr marL="114300" indent="-114300" defTabSz="940197">
              <a:defRPr/>
            </a:pPr>
            <a:endParaRPr lang="en-US" sz="600" dirty="0"/>
          </a:p>
          <a:p>
            <a:pPr marL="114300" indent="-114300" defTabSz="940197">
              <a:defRPr/>
            </a:pPr>
            <a:r>
              <a:rPr lang="en-US" sz="600" dirty="0"/>
              <a:t>*References available by request.</a:t>
            </a:r>
          </a:p>
        </p:txBody>
      </p:sp>
      <p:graphicFrame>
        <p:nvGraphicFramePr>
          <p:cNvPr id="5" name="Table 5">
            <a:extLst>
              <a:ext uri="{FF2B5EF4-FFF2-40B4-BE49-F238E27FC236}">
                <a16:creationId xmlns:a16="http://schemas.microsoft.com/office/drawing/2014/main" id="{E1D1BC6F-6420-458D-B828-14BE8D7082E3}"/>
              </a:ext>
            </a:extLst>
          </p:cNvPr>
          <p:cNvGraphicFramePr>
            <a:graphicFrameLocks noGrp="1"/>
          </p:cNvGraphicFramePr>
          <p:nvPr>
            <p:extLst>
              <p:ext uri="{D42A27DB-BD31-4B8C-83A1-F6EECF244321}">
                <p14:modId xmlns:p14="http://schemas.microsoft.com/office/powerpoint/2010/main" val="4128585611"/>
              </p:ext>
            </p:extLst>
          </p:nvPr>
        </p:nvGraphicFramePr>
        <p:xfrm>
          <a:off x="3338776" y="3126538"/>
          <a:ext cx="2584270" cy="2651760"/>
        </p:xfrm>
        <a:graphic>
          <a:graphicData uri="http://schemas.openxmlformats.org/drawingml/2006/table">
            <a:tbl>
              <a:tblPr firstRow="1" bandRow="1">
                <a:tableStyleId>{5C22544A-7EE6-4342-B048-85BDC9FD1C3A}</a:tableStyleId>
              </a:tblPr>
              <a:tblGrid>
                <a:gridCol w="1776935">
                  <a:extLst>
                    <a:ext uri="{9D8B030D-6E8A-4147-A177-3AD203B41FA5}">
                      <a16:colId xmlns:a16="http://schemas.microsoft.com/office/drawing/2014/main" val="4181860459"/>
                    </a:ext>
                  </a:extLst>
                </a:gridCol>
                <a:gridCol w="807335">
                  <a:extLst>
                    <a:ext uri="{9D8B030D-6E8A-4147-A177-3AD203B41FA5}">
                      <a16:colId xmlns:a16="http://schemas.microsoft.com/office/drawing/2014/main" val="808033491"/>
                    </a:ext>
                  </a:extLst>
                </a:gridCol>
              </a:tblGrid>
              <a:tr h="0">
                <a:tc>
                  <a:txBody>
                    <a:bodyPr/>
                    <a:lstStyle/>
                    <a:p>
                      <a:endParaRPr lang="en-US" sz="600" dirty="0">
                        <a:latin typeface="Arial Narrow" panose="020B0606020202030204" pitchFamily="34" charset="0"/>
                      </a:endParaRPr>
                    </a:p>
                  </a:txBody>
                  <a:tcPr/>
                </a:tc>
                <a:tc>
                  <a:txBody>
                    <a:bodyPr/>
                    <a:lstStyle/>
                    <a:p>
                      <a:pPr algn="ctr"/>
                      <a:r>
                        <a:rPr lang="en-US" sz="600" dirty="0">
                          <a:latin typeface="Arial Narrow" panose="020B0606020202030204" pitchFamily="34" charset="0"/>
                        </a:rPr>
                        <a:t>% (n) or </a:t>
                      </a:r>
                    </a:p>
                    <a:p>
                      <a:pPr algn="ctr"/>
                      <a:r>
                        <a:rPr lang="en-US" sz="600" dirty="0">
                          <a:latin typeface="Arial Narrow" panose="020B0606020202030204" pitchFamily="34" charset="0"/>
                        </a:rPr>
                        <a:t>Mean (SD)</a:t>
                      </a:r>
                    </a:p>
                  </a:txBody>
                  <a:tcPr/>
                </a:tc>
                <a:extLst>
                  <a:ext uri="{0D108BD9-81ED-4DB2-BD59-A6C34878D82A}">
                    <a16:rowId xmlns:a16="http://schemas.microsoft.com/office/drawing/2014/main" val="1255116396"/>
                  </a:ext>
                </a:extLst>
              </a:tr>
              <a:tr h="0">
                <a:tc>
                  <a:txBody>
                    <a:bodyPr/>
                    <a:lstStyle/>
                    <a:p>
                      <a:r>
                        <a:rPr lang="en-US" sz="600" b="1" dirty="0">
                          <a:latin typeface="Arial Narrow" panose="020B0606020202030204" pitchFamily="34" charset="0"/>
                        </a:rPr>
                        <a:t>Age</a:t>
                      </a:r>
                    </a:p>
                  </a:txBody>
                  <a:tcPr/>
                </a:tc>
                <a:tc>
                  <a:txBody>
                    <a:bodyPr/>
                    <a:lstStyle/>
                    <a:p>
                      <a:pPr algn="ctr"/>
                      <a:r>
                        <a:rPr lang="en-US" sz="600" dirty="0">
                          <a:latin typeface="Arial Narrow" panose="020B0606020202030204" pitchFamily="34" charset="0"/>
                        </a:rPr>
                        <a:t>49.2 (12.0)</a:t>
                      </a:r>
                    </a:p>
                  </a:txBody>
                  <a:tcPr/>
                </a:tc>
                <a:extLst>
                  <a:ext uri="{0D108BD9-81ED-4DB2-BD59-A6C34878D82A}">
                    <a16:rowId xmlns:a16="http://schemas.microsoft.com/office/drawing/2014/main" val="3878506748"/>
                  </a:ext>
                </a:extLst>
              </a:tr>
              <a:tr h="0">
                <a:tc>
                  <a:txBody>
                    <a:bodyPr/>
                    <a:lstStyle/>
                    <a:p>
                      <a:r>
                        <a:rPr lang="en-US" sz="600" b="1" dirty="0">
                          <a:latin typeface="Arial Narrow" panose="020B0606020202030204" pitchFamily="34" charset="0"/>
                        </a:rPr>
                        <a:t>Sex</a:t>
                      </a:r>
                    </a:p>
                    <a:p>
                      <a:r>
                        <a:rPr lang="en-US" sz="600" dirty="0">
                          <a:latin typeface="Arial Narrow" panose="020B0606020202030204" pitchFamily="34" charset="0"/>
                        </a:rPr>
                        <a:t>   Female</a:t>
                      </a:r>
                    </a:p>
                  </a:txBody>
                  <a:tcPr/>
                </a:tc>
                <a:tc>
                  <a:txBody>
                    <a:bodyPr/>
                    <a:lstStyle/>
                    <a:p>
                      <a:pPr algn="ctr"/>
                      <a:endParaRPr lang="en-US" sz="600" dirty="0">
                        <a:latin typeface="Arial Narrow" panose="020B0606020202030204" pitchFamily="34" charset="0"/>
                      </a:endParaRPr>
                    </a:p>
                    <a:p>
                      <a:pPr algn="ctr"/>
                      <a:r>
                        <a:rPr lang="en-US" sz="600" dirty="0">
                          <a:latin typeface="Arial Narrow" panose="020B0606020202030204" pitchFamily="34" charset="0"/>
                        </a:rPr>
                        <a:t>80% (40)</a:t>
                      </a:r>
                    </a:p>
                  </a:txBody>
                  <a:tcPr/>
                </a:tc>
                <a:extLst>
                  <a:ext uri="{0D108BD9-81ED-4DB2-BD59-A6C34878D82A}">
                    <a16:rowId xmlns:a16="http://schemas.microsoft.com/office/drawing/2014/main" val="1585027599"/>
                  </a:ext>
                </a:extLst>
              </a:tr>
              <a:tr h="143224">
                <a:tc>
                  <a:txBody>
                    <a:bodyPr/>
                    <a:lstStyle/>
                    <a:p>
                      <a:r>
                        <a:rPr lang="en-US" sz="600" b="1" dirty="0">
                          <a:latin typeface="Arial Narrow" panose="020B0606020202030204" pitchFamily="34" charset="0"/>
                        </a:rPr>
                        <a:t>Race/Ethnicity</a:t>
                      </a:r>
                    </a:p>
                    <a:p>
                      <a:r>
                        <a:rPr lang="en-US" sz="600" b="1" dirty="0">
                          <a:latin typeface="Arial Narrow" panose="020B0606020202030204" pitchFamily="34" charset="0"/>
                        </a:rPr>
                        <a:t>   </a:t>
                      </a:r>
                      <a:r>
                        <a:rPr lang="en-US" sz="600" b="0" dirty="0">
                          <a:latin typeface="Arial Narrow" panose="020B0606020202030204" pitchFamily="34" charset="0"/>
                        </a:rPr>
                        <a:t>Non-Hispanic White</a:t>
                      </a:r>
                    </a:p>
                  </a:txBody>
                  <a:tcPr/>
                </a:tc>
                <a:tc>
                  <a:txBody>
                    <a:bodyPr/>
                    <a:lstStyle/>
                    <a:p>
                      <a:pPr algn="ctr"/>
                      <a:endParaRPr lang="en-US" sz="600" dirty="0">
                        <a:latin typeface="Arial Narrow" panose="020B0606020202030204" pitchFamily="34" charset="0"/>
                      </a:endParaRPr>
                    </a:p>
                    <a:p>
                      <a:pPr algn="ctr"/>
                      <a:r>
                        <a:rPr lang="en-US" sz="600" dirty="0">
                          <a:latin typeface="Arial Narrow" panose="020B0606020202030204" pitchFamily="34" charset="0"/>
                        </a:rPr>
                        <a:t>80% (40)</a:t>
                      </a:r>
                    </a:p>
                  </a:txBody>
                  <a:tcPr/>
                </a:tc>
                <a:extLst>
                  <a:ext uri="{0D108BD9-81ED-4DB2-BD59-A6C34878D82A}">
                    <a16:rowId xmlns:a16="http://schemas.microsoft.com/office/drawing/2014/main" val="2000019486"/>
                  </a:ext>
                </a:extLst>
              </a:tr>
              <a:tr h="0">
                <a:tc>
                  <a:txBody>
                    <a:bodyPr/>
                    <a:lstStyle/>
                    <a:p>
                      <a:r>
                        <a:rPr lang="en-US" sz="600" b="1" dirty="0">
                          <a:latin typeface="Arial Narrow" panose="020B0606020202030204" pitchFamily="34" charset="0"/>
                        </a:rPr>
                        <a:t>Primary role in health center</a:t>
                      </a:r>
                    </a:p>
                    <a:p>
                      <a:r>
                        <a:rPr lang="en-US" sz="600" dirty="0">
                          <a:latin typeface="Arial Narrow" panose="020B0606020202030204" pitchFamily="34" charset="0"/>
                        </a:rPr>
                        <a:t>   Nurse</a:t>
                      </a:r>
                    </a:p>
                    <a:p>
                      <a:r>
                        <a:rPr lang="en-US" sz="600" dirty="0">
                          <a:latin typeface="Arial Narrow" panose="020B0606020202030204" pitchFamily="34" charset="0"/>
                        </a:rPr>
                        <a:t>   Health Educator</a:t>
                      </a:r>
                    </a:p>
                    <a:p>
                      <a:r>
                        <a:rPr lang="en-US" sz="600" dirty="0">
                          <a:latin typeface="Arial Narrow" panose="020B0606020202030204" pitchFamily="34" charset="0"/>
                        </a:rPr>
                        <a:t>   Doctor</a:t>
                      </a:r>
                    </a:p>
                    <a:p>
                      <a:r>
                        <a:rPr lang="en-US" sz="600" dirty="0">
                          <a:latin typeface="Arial Narrow" panose="020B0606020202030204" pitchFamily="34" charset="0"/>
                        </a:rPr>
                        <a:t>   Other</a:t>
                      </a:r>
                    </a:p>
                  </a:txBody>
                  <a:tcPr/>
                </a:tc>
                <a:tc>
                  <a:txBody>
                    <a:bodyPr/>
                    <a:lstStyle/>
                    <a:p>
                      <a:pPr algn="ctr"/>
                      <a:endParaRPr lang="en-US" sz="600" dirty="0">
                        <a:latin typeface="Arial Narrow" panose="020B0606020202030204" pitchFamily="34" charset="0"/>
                      </a:endParaRPr>
                    </a:p>
                    <a:p>
                      <a:pPr algn="ctr"/>
                      <a:r>
                        <a:rPr lang="en-US" sz="600" dirty="0">
                          <a:latin typeface="Arial Narrow" panose="020B0606020202030204" pitchFamily="34" charset="0"/>
                        </a:rPr>
                        <a:t>54% (27)</a:t>
                      </a:r>
                    </a:p>
                    <a:p>
                      <a:pPr algn="ctr"/>
                      <a:r>
                        <a:rPr lang="en-US" sz="600" dirty="0">
                          <a:latin typeface="Arial Narrow" panose="020B0606020202030204" pitchFamily="34" charset="0"/>
                        </a:rPr>
                        <a:t>10% (5)</a:t>
                      </a:r>
                    </a:p>
                    <a:p>
                      <a:pPr algn="ctr"/>
                      <a:r>
                        <a:rPr lang="en-US" sz="600" dirty="0">
                          <a:latin typeface="Arial Narrow" panose="020B0606020202030204" pitchFamily="34" charset="0"/>
                        </a:rPr>
                        <a:t>8% (4)</a:t>
                      </a:r>
                    </a:p>
                    <a:p>
                      <a:pPr algn="ctr"/>
                      <a:r>
                        <a:rPr lang="en-US" sz="600" dirty="0">
                          <a:latin typeface="Arial Narrow" panose="020B0606020202030204" pitchFamily="34" charset="0"/>
                        </a:rPr>
                        <a:t>22% (11)</a:t>
                      </a:r>
                    </a:p>
                  </a:txBody>
                  <a:tcPr/>
                </a:tc>
                <a:extLst>
                  <a:ext uri="{0D108BD9-81ED-4DB2-BD59-A6C34878D82A}">
                    <a16:rowId xmlns:a16="http://schemas.microsoft.com/office/drawing/2014/main" val="383188371"/>
                  </a:ext>
                </a:extLst>
              </a:tr>
              <a:tr h="173704">
                <a:tc>
                  <a:txBody>
                    <a:bodyPr/>
                    <a:lstStyle/>
                    <a:p>
                      <a:r>
                        <a:rPr lang="en-US" sz="600" b="1" dirty="0">
                          <a:latin typeface="Arial Narrow" panose="020B0606020202030204" pitchFamily="34" charset="0"/>
                        </a:rPr>
                        <a:t>Years worked in college health</a:t>
                      </a:r>
                    </a:p>
                  </a:txBody>
                  <a:tcPr/>
                </a:tc>
                <a:tc>
                  <a:txBody>
                    <a:bodyPr/>
                    <a:lstStyle/>
                    <a:p>
                      <a:pPr algn="ctr"/>
                      <a:r>
                        <a:rPr lang="en-US" sz="600" dirty="0">
                          <a:latin typeface="Arial Narrow" panose="020B0606020202030204" pitchFamily="34" charset="0"/>
                        </a:rPr>
                        <a:t>12.6 (9.5)</a:t>
                      </a:r>
                    </a:p>
                  </a:txBody>
                  <a:tcPr/>
                </a:tc>
                <a:extLst>
                  <a:ext uri="{0D108BD9-81ED-4DB2-BD59-A6C34878D82A}">
                    <a16:rowId xmlns:a16="http://schemas.microsoft.com/office/drawing/2014/main" val="71851491"/>
                  </a:ext>
                </a:extLst>
              </a:tr>
              <a:tr h="0">
                <a:tc>
                  <a:txBody>
                    <a:bodyPr/>
                    <a:lstStyle/>
                    <a:p>
                      <a:r>
                        <a:rPr lang="en-US" sz="600" b="1" dirty="0">
                          <a:latin typeface="Arial Narrow" panose="020B0606020202030204" pitchFamily="34" charset="0"/>
                        </a:rPr>
                        <a:t>Type of college setting</a:t>
                      </a:r>
                    </a:p>
                    <a:p>
                      <a:r>
                        <a:rPr lang="en-US" sz="600" dirty="0">
                          <a:latin typeface="Arial Narrow" panose="020B0606020202030204" pitchFamily="34" charset="0"/>
                        </a:rPr>
                        <a:t>   University</a:t>
                      </a:r>
                    </a:p>
                    <a:p>
                      <a:r>
                        <a:rPr lang="en-US" sz="600" dirty="0">
                          <a:latin typeface="Arial Narrow" panose="020B0606020202030204" pitchFamily="34" charset="0"/>
                        </a:rPr>
                        <a:t>   College</a:t>
                      </a:r>
                    </a:p>
                    <a:p>
                      <a:r>
                        <a:rPr lang="en-US" sz="600" dirty="0">
                          <a:latin typeface="Arial Narrow" panose="020B0606020202030204" pitchFamily="34" charset="0"/>
                        </a:rPr>
                        <a:t>   Community College</a:t>
                      </a:r>
                    </a:p>
                    <a:p>
                      <a:r>
                        <a:rPr lang="en-US" sz="600" dirty="0">
                          <a:latin typeface="Arial Narrow" panose="020B0606020202030204" pitchFamily="34" charset="0"/>
                        </a:rPr>
                        <a:t>   Technical College</a:t>
                      </a:r>
                    </a:p>
                  </a:txBody>
                  <a:tcPr/>
                </a:tc>
                <a:tc>
                  <a:txBody>
                    <a:bodyPr/>
                    <a:lstStyle/>
                    <a:p>
                      <a:pPr algn="ctr"/>
                      <a:endParaRPr lang="en-US" sz="600" dirty="0">
                        <a:latin typeface="Arial Narrow" panose="020B0606020202030204" pitchFamily="34" charset="0"/>
                      </a:endParaRPr>
                    </a:p>
                    <a:p>
                      <a:pPr algn="ctr"/>
                      <a:r>
                        <a:rPr lang="en-US" sz="600" dirty="0">
                          <a:latin typeface="Arial Narrow" panose="020B0606020202030204" pitchFamily="34" charset="0"/>
                        </a:rPr>
                        <a:t>16% (8)</a:t>
                      </a:r>
                    </a:p>
                    <a:p>
                      <a:pPr algn="ctr"/>
                      <a:r>
                        <a:rPr lang="en-US" sz="600" dirty="0">
                          <a:latin typeface="Arial Narrow" panose="020B0606020202030204" pitchFamily="34" charset="0"/>
                        </a:rPr>
                        <a:t>32% (16)</a:t>
                      </a:r>
                    </a:p>
                    <a:p>
                      <a:pPr algn="ctr"/>
                      <a:r>
                        <a:rPr lang="en-US" sz="600" dirty="0">
                          <a:latin typeface="Arial Narrow" panose="020B0606020202030204" pitchFamily="34" charset="0"/>
                        </a:rPr>
                        <a:t>20% (10)</a:t>
                      </a:r>
                    </a:p>
                    <a:p>
                      <a:pPr algn="ctr"/>
                      <a:r>
                        <a:rPr lang="en-US" sz="600" dirty="0">
                          <a:latin typeface="Arial Narrow" panose="020B0606020202030204" pitchFamily="34" charset="0"/>
                        </a:rPr>
                        <a:t>12% (6)</a:t>
                      </a:r>
                    </a:p>
                  </a:txBody>
                  <a:tcPr/>
                </a:tc>
                <a:extLst>
                  <a:ext uri="{0D108BD9-81ED-4DB2-BD59-A6C34878D82A}">
                    <a16:rowId xmlns:a16="http://schemas.microsoft.com/office/drawing/2014/main" val="78133214"/>
                  </a:ext>
                </a:extLst>
              </a:tr>
              <a:tr h="257785">
                <a:tc>
                  <a:txBody>
                    <a:bodyPr/>
                    <a:lstStyle/>
                    <a:p>
                      <a:r>
                        <a:rPr lang="en-US" sz="600" b="1" dirty="0">
                          <a:latin typeface="Arial Narrow" panose="020B0606020202030204" pitchFamily="34" charset="0"/>
                        </a:rPr>
                        <a:t>Past 30-day nicotine product use</a:t>
                      </a:r>
                    </a:p>
                    <a:p>
                      <a:r>
                        <a:rPr lang="en-US" sz="600" dirty="0">
                          <a:latin typeface="Arial Narrow" panose="020B0606020202030204" pitchFamily="34" charset="0"/>
                        </a:rPr>
                        <a:t>   Combustible cigarettes</a:t>
                      </a:r>
                    </a:p>
                    <a:p>
                      <a:r>
                        <a:rPr lang="en-US" sz="600" dirty="0">
                          <a:latin typeface="Arial Narrow" panose="020B0606020202030204" pitchFamily="34" charset="0"/>
                        </a:rPr>
                        <a:t>   Electronic cigarettes </a:t>
                      </a:r>
                    </a:p>
                  </a:txBody>
                  <a:tcPr/>
                </a:tc>
                <a:tc>
                  <a:txBody>
                    <a:bodyPr/>
                    <a:lstStyle/>
                    <a:p>
                      <a:pPr algn="ctr"/>
                      <a:endParaRPr lang="en-US" sz="600" dirty="0">
                        <a:latin typeface="Arial Narrow" panose="020B0606020202030204" pitchFamily="34" charset="0"/>
                      </a:endParaRPr>
                    </a:p>
                    <a:p>
                      <a:pPr algn="ctr"/>
                      <a:r>
                        <a:rPr lang="en-US" sz="600" dirty="0">
                          <a:latin typeface="Arial Narrow" panose="020B0606020202030204" pitchFamily="34" charset="0"/>
                        </a:rPr>
                        <a:t>6% (3)</a:t>
                      </a:r>
                    </a:p>
                    <a:p>
                      <a:pPr algn="ctr"/>
                      <a:r>
                        <a:rPr lang="en-US" sz="600" dirty="0">
                          <a:latin typeface="Arial Narrow" panose="020B0606020202030204" pitchFamily="34" charset="0"/>
                        </a:rPr>
                        <a:t>4% (2)</a:t>
                      </a:r>
                    </a:p>
                  </a:txBody>
                  <a:tcPr/>
                </a:tc>
                <a:extLst>
                  <a:ext uri="{0D108BD9-81ED-4DB2-BD59-A6C34878D82A}">
                    <a16:rowId xmlns:a16="http://schemas.microsoft.com/office/drawing/2014/main" val="2696228465"/>
                  </a:ext>
                </a:extLst>
              </a:tr>
            </a:tbl>
          </a:graphicData>
        </a:graphic>
      </p:graphicFrame>
      <p:sp>
        <p:nvSpPr>
          <p:cNvPr id="37" name="TextBox 25">
            <a:extLst>
              <a:ext uri="{FF2B5EF4-FFF2-40B4-BE49-F238E27FC236}">
                <a16:creationId xmlns:a16="http://schemas.microsoft.com/office/drawing/2014/main" id="{A553E327-0810-4D19-9ACB-E2964771131C}"/>
              </a:ext>
            </a:extLst>
          </p:cNvPr>
          <p:cNvSpPr txBox="1">
            <a:spLocks noChangeArrowheads="1"/>
          </p:cNvSpPr>
          <p:nvPr/>
        </p:nvSpPr>
        <p:spPr bwMode="auto">
          <a:xfrm>
            <a:off x="3181921" y="2964021"/>
            <a:ext cx="2513753" cy="138499"/>
          </a:xfrm>
          <a:prstGeom prst="rect">
            <a:avLst/>
          </a:prstGeom>
          <a:noFill/>
          <a:ln w="9525">
            <a:noFill/>
            <a:miter lim="800000"/>
            <a:headEnd/>
            <a:tailEnd/>
          </a:ln>
        </p:spPr>
        <p:txBody>
          <a:bodyPr wrap="square" lIns="22860" tIns="11430" rIns="22860" bIns="11430">
            <a:spAutoFit/>
          </a:bodyPr>
          <a:lstStyle/>
          <a:p>
            <a:r>
              <a:rPr lang="en-US" sz="750" b="1" dirty="0">
                <a:solidFill>
                  <a:schemeClr val="accent2"/>
                </a:solidFill>
              </a:rPr>
              <a:t>Table 1</a:t>
            </a:r>
            <a:r>
              <a:rPr lang="en-US" sz="750" dirty="0"/>
              <a:t>. Sample characteristics (n = 50)</a:t>
            </a:r>
          </a:p>
        </p:txBody>
      </p:sp>
    </p:spTree>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1931</TotalTime>
  <Words>1145</Words>
  <Application>Microsoft Office PowerPoint</Application>
  <PresentationFormat>On-screen Show (4:3)</PresentationFormat>
  <Paragraphs>92</Paragraphs>
  <Slides>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Arial</vt:lpstr>
      <vt:lpstr>Arial Black</vt:lpstr>
      <vt:lpstr>Arial Narrow</vt:lpstr>
      <vt:lpstr>Calibri</vt:lpstr>
      <vt:lpstr>Calibri Light</vt:lpstr>
      <vt:lpstr>Century Gothic</vt:lpstr>
      <vt:lpstr>Office Theme</vt:lpstr>
      <vt:lpstr>PowerPoint Presentation</vt:lpstr>
    </vt:vector>
  </TitlesOfParts>
  <Company>Buffalo State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Robin L. Foster</dc:creator>
  <cp:lastModifiedBy>Jessica Kulak</cp:lastModifiedBy>
  <cp:revision>230</cp:revision>
  <dcterms:created xsi:type="dcterms:W3CDTF">2005-03-16T15:57:41Z</dcterms:created>
  <dcterms:modified xsi:type="dcterms:W3CDTF">2020-06-04T20:14:48Z</dcterms:modified>
</cp:coreProperties>
</file>