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"/>
  </p:notesMasterIdLst>
  <p:sldIdLst>
    <p:sldId id="256" r:id="rId2"/>
    <p:sldId id="276" r:id="rId3"/>
    <p:sldId id="288" r:id="rId4"/>
    <p:sldId id="261" r:id="rId5"/>
    <p:sldId id="284" r:id="rId6"/>
    <p:sldId id="2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226"/>
    <a:srgbClr val="829B4D"/>
    <a:srgbClr val="CDD7B8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7E7F17-378F-4277-9B90-9A6D952EE050}" v="4" dt="2021-05-11T17:25:41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4717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merico, Alan M" userId="ce7a1e54-1cd1-4ba3-98c4-326a3e66395e" providerId="ADAL" clId="{6C7E7F17-378F-4277-9B90-9A6D952EE050}"/>
    <pc:docChg chg="modSld">
      <pc:chgData name="Delmerico, Alan M" userId="ce7a1e54-1cd1-4ba3-98c4-326a3e66395e" providerId="ADAL" clId="{6C7E7F17-378F-4277-9B90-9A6D952EE050}" dt="2021-05-11T17:24:36.346" v="123"/>
      <pc:docMkLst>
        <pc:docMk/>
      </pc:docMkLst>
      <pc:sldChg chg="addSp modSp mod">
        <pc:chgData name="Delmerico, Alan M" userId="ce7a1e54-1cd1-4ba3-98c4-326a3e66395e" providerId="ADAL" clId="{6C7E7F17-378F-4277-9B90-9A6D952EE050}" dt="2021-05-11T17:24:36.346" v="123"/>
        <pc:sldMkLst>
          <pc:docMk/>
          <pc:sldMk cId="3108303061" sldId="256"/>
        </pc:sldMkLst>
        <pc:spChg chg="mod">
          <ac:chgData name="Delmerico, Alan M" userId="ce7a1e54-1cd1-4ba3-98c4-326a3e66395e" providerId="ADAL" clId="{6C7E7F17-378F-4277-9B90-9A6D952EE050}" dt="2021-05-11T17:13:07.785" v="122" actId="1076"/>
          <ac:spMkLst>
            <pc:docMk/>
            <pc:sldMk cId="3108303061" sldId="256"/>
            <ac:spMk id="2" creationId="{00000000-0000-0000-0000-000000000000}"/>
          </ac:spMkLst>
        </pc:spChg>
        <pc:spChg chg="mod">
          <ac:chgData name="Delmerico, Alan M" userId="ce7a1e54-1cd1-4ba3-98c4-326a3e66395e" providerId="ADAL" clId="{6C7E7F17-378F-4277-9B90-9A6D952EE050}" dt="2021-05-11T17:11:29.578" v="56" actId="20577"/>
          <ac:spMkLst>
            <pc:docMk/>
            <pc:sldMk cId="3108303061" sldId="256"/>
            <ac:spMk id="3" creationId="{00000000-0000-0000-0000-000000000000}"/>
          </ac:spMkLst>
        </pc:spChg>
        <pc:picChg chg="add mod">
          <ac:chgData name="Delmerico, Alan M" userId="ce7a1e54-1cd1-4ba3-98c4-326a3e66395e" providerId="ADAL" clId="{6C7E7F17-378F-4277-9B90-9A6D952EE050}" dt="2021-05-11T17:24:36.346" v="123"/>
          <ac:picMkLst>
            <pc:docMk/>
            <pc:sldMk cId="3108303061" sldId="256"/>
            <ac:picMk id="6" creationId="{D24EE687-9F54-428B-8075-A174B535AB34}"/>
          </ac:picMkLst>
        </pc:picChg>
      </pc:sldChg>
      <pc:sldChg chg="addSp modSp">
        <pc:chgData name="Delmerico, Alan M" userId="ce7a1e54-1cd1-4ba3-98c4-326a3e66395e" providerId="ADAL" clId="{6C7E7F17-378F-4277-9B90-9A6D952EE050}" dt="2021-05-11T17:24:36.346" v="123"/>
        <pc:sldMkLst>
          <pc:docMk/>
          <pc:sldMk cId="3172076195" sldId="261"/>
        </pc:sldMkLst>
        <pc:spChg chg="mod">
          <ac:chgData name="Delmerico, Alan M" userId="ce7a1e54-1cd1-4ba3-98c4-326a3e66395e" providerId="ADAL" clId="{6C7E7F17-378F-4277-9B90-9A6D952EE050}" dt="2021-05-11T17:10:34.937" v="13" actId="20578"/>
          <ac:spMkLst>
            <pc:docMk/>
            <pc:sldMk cId="3172076195" sldId="261"/>
            <ac:spMk id="3" creationId="{00000000-0000-0000-0000-000000000000}"/>
          </ac:spMkLst>
        </pc:spChg>
        <pc:picChg chg="add mod">
          <ac:chgData name="Delmerico, Alan M" userId="ce7a1e54-1cd1-4ba3-98c4-326a3e66395e" providerId="ADAL" clId="{6C7E7F17-378F-4277-9B90-9A6D952EE050}" dt="2021-05-11T17:24:36.346" v="123"/>
          <ac:picMkLst>
            <pc:docMk/>
            <pc:sldMk cId="3172076195" sldId="261"/>
            <ac:picMk id="4" creationId="{09506C93-CB4E-4E62-9FB2-B57784866524}"/>
          </ac:picMkLst>
        </pc:picChg>
      </pc:sldChg>
      <pc:sldChg chg="addSp modSp mod">
        <pc:chgData name="Delmerico, Alan M" userId="ce7a1e54-1cd1-4ba3-98c4-326a3e66395e" providerId="ADAL" clId="{6C7E7F17-378F-4277-9B90-9A6D952EE050}" dt="2021-05-11T17:24:36.346" v="123"/>
        <pc:sldMkLst>
          <pc:docMk/>
          <pc:sldMk cId="2942717026" sldId="276"/>
        </pc:sldMkLst>
        <pc:spChg chg="mod">
          <ac:chgData name="Delmerico, Alan M" userId="ce7a1e54-1cd1-4ba3-98c4-326a3e66395e" providerId="ADAL" clId="{6C7E7F17-378F-4277-9B90-9A6D952EE050}" dt="2021-05-11T17:04:09.073" v="12" actId="20577"/>
          <ac:spMkLst>
            <pc:docMk/>
            <pc:sldMk cId="2942717026" sldId="276"/>
            <ac:spMk id="3" creationId="{00000000-0000-0000-0000-000000000000}"/>
          </ac:spMkLst>
        </pc:spChg>
        <pc:picChg chg="add mod">
          <ac:chgData name="Delmerico, Alan M" userId="ce7a1e54-1cd1-4ba3-98c4-326a3e66395e" providerId="ADAL" clId="{6C7E7F17-378F-4277-9B90-9A6D952EE050}" dt="2021-05-11T17:24:36.346" v="123"/>
          <ac:picMkLst>
            <pc:docMk/>
            <pc:sldMk cId="2942717026" sldId="276"/>
            <ac:picMk id="4" creationId="{50B1CD38-CD10-4BF7-8247-4C1FCD10572E}"/>
          </ac:picMkLst>
        </pc:picChg>
      </pc:sldChg>
      <pc:sldChg chg="addSp modSp mod">
        <pc:chgData name="Delmerico, Alan M" userId="ce7a1e54-1cd1-4ba3-98c4-326a3e66395e" providerId="ADAL" clId="{6C7E7F17-378F-4277-9B90-9A6D952EE050}" dt="2021-05-11T17:24:36.346" v="123"/>
        <pc:sldMkLst>
          <pc:docMk/>
          <pc:sldMk cId="1203168456" sldId="284"/>
        </pc:sldMkLst>
        <pc:picChg chg="add mod">
          <ac:chgData name="Delmerico, Alan M" userId="ce7a1e54-1cd1-4ba3-98c4-326a3e66395e" providerId="ADAL" clId="{6C7E7F17-378F-4277-9B90-9A6D952EE050}" dt="2021-05-11T17:24:36.346" v="123"/>
          <ac:picMkLst>
            <pc:docMk/>
            <pc:sldMk cId="1203168456" sldId="284"/>
            <ac:picMk id="4" creationId="{F12303B4-0E8F-4B25-BB00-31CA2D0350A5}"/>
          </ac:picMkLst>
        </pc:picChg>
        <pc:picChg chg="mod">
          <ac:chgData name="Delmerico, Alan M" userId="ce7a1e54-1cd1-4ba3-98c4-326a3e66395e" providerId="ADAL" clId="{6C7E7F17-378F-4277-9B90-9A6D952EE050}" dt="2021-05-11T17:10:52.513" v="36" actId="1038"/>
          <ac:picMkLst>
            <pc:docMk/>
            <pc:sldMk cId="1203168456" sldId="284"/>
            <ac:picMk id="5" creationId="{68D25B39-8F16-4A99-9450-66861133413E}"/>
          </ac:picMkLst>
        </pc:picChg>
        <pc:picChg chg="mod">
          <ac:chgData name="Delmerico, Alan M" userId="ce7a1e54-1cd1-4ba3-98c4-326a3e66395e" providerId="ADAL" clId="{6C7E7F17-378F-4277-9B90-9A6D952EE050}" dt="2021-05-11T17:10:44.915" v="14" actId="14100"/>
          <ac:picMkLst>
            <pc:docMk/>
            <pc:sldMk cId="1203168456" sldId="284"/>
            <ac:picMk id="6" creationId="{7D6495E8-1FF2-43DD-B27A-0E998EB98588}"/>
          </ac:picMkLst>
        </pc:picChg>
      </pc:sldChg>
      <pc:sldChg chg="addSp modSp mod">
        <pc:chgData name="Delmerico, Alan M" userId="ce7a1e54-1cd1-4ba3-98c4-326a3e66395e" providerId="ADAL" clId="{6C7E7F17-378F-4277-9B90-9A6D952EE050}" dt="2021-05-11T17:24:36.346" v="123"/>
        <pc:sldMkLst>
          <pc:docMk/>
          <pc:sldMk cId="4142373290" sldId="287"/>
        </pc:sldMkLst>
        <pc:picChg chg="mod">
          <ac:chgData name="Delmerico, Alan M" userId="ce7a1e54-1cd1-4ba3-98c4-326a3e66395e" providerId="ADAL" clId="{6C7E7F17-378F-4277-9B90-9A6D952EE050}" dt="2021-05-11T17:11:02.652" v="37" actId="14100"/>
          <ac:picMkLst>
            <pc:docMk/>
            <pc:sldMk cId="4142373290" sldId="287"/>
            <ac:picMk id="4" creationId="{A7906B45-C829-4B82-9306-C107E274020C}"/>
          </ac:picMkLst>
        </pc:picChg>
        <pc:picChg chg="add mod">
          <ac:chgData name="Delmerico, Alan M" userId="ce7a1e54-1cd1-4ba3-98c4-326a3e66395e" providerId="ADAL" clId="{6C7E7F17-378F-4277-9B90-9A6D952EE050}" dt="2021-05-11T17:24:36.346" v="123"/>
          <ac:picMkLst>
            <pc:docMk/>
            <pc:sldMk cId="4142373290" sldId="287"/>
            <ac:picMk id="5" creationId="{74606617-A963-46E4-9DC8-FD968984B7B8}"/>
          </ac:picMkLst>
        </pc:picChg>
      </pc:sldChg>
      <pc:sldChg chg="addSp modSp">
        <pc:chgData name="Delmerico, Alan M" userId="ce7a1e54-1cd1-4ba3-98c4-326a3e66395e" providerId="ADAL" clId="{6C7E7F17-378F-4277-9B90-9A6D952EE050}" dt="2021-05-11T17:24:36.346" v="123"/>
        <pc:sldMkLst>
          <pc:docMk/>
          <pc:sldMk cId="4029389438" sldId="288"/>
        </pc:sldMkLst>
        <pc:picChg chg="add mod">
          <ac:chgData name="Delmerico, Alan M" userId="ce7a1e54-1cd1-4ba3-98c4-326a3e66395e" providerId="ADAL" clId="{6C7E7F17-378F-4277-9B90-9A6D952EE050}" dt="2021-05-11T17:24:36.346" v="123"/>
          <ac:picMkLst>
            <pc:docMk/>
            <pc:sldMk cId="4029389438" sldId="288"/>
            <ac:picMk id="3" creationId="{6888D3F9-01C5-411A-AC42-FF3144F930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D76B7-4E5E-48AA-8DA1-3A26F494689E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8AE50-31FA-4323-A417-FAF6A235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6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720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80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0444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06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04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9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39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5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6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7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1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5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988A8-1829-4CD4-BC1A-F27CD60DC82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D10EDB-E8F9-44AD-8D89-13B401AF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4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634" y="1417548"/>
            <a:ext cx="8891801" cy="1646302"/>
          </a:xfrm>
        </p:spPr>
        <p:txBody>
          <a:bodyPr/>
          <a:lstStyle/>
          <a:p>
            <a:pPr algn="ctr"/>
            <a:r>
              <a:rPr lang="en-US" sz="4400" b="1" dirty="0"/>
              <a:t>Erie County Low Income Project for Sustainable Energy (ECLIPSE): Dashboard Design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131043"/>
            <a:ext cx="7766936" cy="2077252"/>
          </a:xfrm>
        </p:spPr>
        <p:txBody>
          <a:bodyPr>
            <a:normAutofit/>
          </a:bodyPr>
          <a:lstStyle/>
          <a:p>
            <a:pPr algn="ctr" fontAlgn="t">
              <a:spcBef>
                <a:spcPts val="0"/>
              </a:spcBef>
            </a:pPr>
            <a:r>
              <a:rPr lang="en-US" sz="2000" dirty="0"/>
              <a:t>Alan M. Delmerico, PhD</a:t>
            </a:r>
          </a:p>
          <a:p>
            <a:pPr algn="ctr" fontAlgn="t">
              <a:spcBef>
                <a:spcPts val="0"/>
              </a:spcBef>
            </a:pPr>
            <a:r>
              <a:rPr lang="en-US" sz="2000" dirty="0"/>
              <a:t>Scott Martin &amp;</a:t>
            </a:r>
          </a:p>
          <a:p>
            <a:pPr algn="ctr" fontAlgn="t">
              <a:spcBef>
                <a:spcPts val="0"/>
              </a:spcBef>
            </a:pPr>
            <a:r>
              <a:rPr lang="en-US" sz="2000" dirty="0"/>
              <a:t>John Petrocelli</a:t>
            </a:r>
          </a:p>
          <a:p>
            <a:pPr algn="ctr" fontAlgn="t">
              <a:spcBef>
                <a:spcPts val="0"/>
              </a:spcBef>
            </a:pPr>
            <a:r>
              <a:rPr lang="en-US" sz="2000" dirty="0"/>
              <a:t>Center for Health and Social Research</a:t>
            </a:r>
          </a:p>
          <a:p>
            <a:pPr algn="ctr" fontAlgn="t">
              <a:spcBef>
                <a:spcPts val="0"/>
              </a:spcBef>
            </a:pPr>
            <a:r>
              <a:rPr lang="en-US" sz="2000" dirty="0"/>
              <a:t>School of Natural and Social Sciences</a:t>
            </a:r>
          </a:p>
          <a:p>
            <a:pPr algn="ctr" fontAlgn="t">
              <a:spcBef>
                <a:spcPts val="0"/>
              </a:spcBef>
            </a:pPr>
            <a:r>
              <a:rPr lang="en-US" sz="2000" dirty="0"/>
              <a:t>SUNY Buffalo State</a:t>
            </a:r>
          </a:p>
          <a:p>
            <a:pPr algn="ctr" fontAlgn="t">
              <a:spcBef>
                <a:spcPts val="0"/>
              </a:spcBef>
            </a:pPr>
            <a:endParaRPr lang="en-US" sz="2000" dirty="0"/>
          </a:p>
          <a:p>
            <a:pPr algn="ctr" fontAlgn="t">
              <a:spcBef>
                <a:spcPts val="0"/>
              </a:spcBef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5" y="4765735"/>
            <a:ext cx="1910473" cy="1910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16" y="5663026"/>
            <a:ext cx="3672783" cy="10131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4EE687-9F54-428B-8075-A174B535A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0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60"/>
    </mc:Choice>
    <mc:Fallback>
      <p:transition spd="slow" advTm="4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Erie County Low Income Program for Sustainable Energy (ECLIPSE)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53389"/>
            <a:ext cx="8596668" cy="3987973"/>
          </a:xfrm>
        </p:spPr>
        <p:txBody>
          <a:bodyPr/>
          <a:lstStyle/>
          <a:p>
            <a:r>
              <a:rPr lang="en-US" sz="2800" dirty="0"/>
              <a:t>Background</a:t>
            </a:r>
          </a:p>
          <a:p>
            <a:pPr lvl="1"/>
            <a:r>
              <a:rPr lang="en-US" sz="2400" dirty="0"/>
              <a:t>NYSERDA</a:t>
            </a:r>
          </a:p>
          <a:p>
            <a:pPr lvl="2"/>
            <a:r>
              <a:rPr lang="en-US" sz="2000" dirty="0"/>
              <a:t>Cleaner Greener Communities</a:t>
            </a:r>
          </a:p>
          <a:p>
            <a:pPr lvl="1"/>
            <a:r>
              <a:rPr lang="en-US" sz="2400" dirty="0"/>
              <a:t>Collaborative effort of government (Erie County) and academia (Buffalo State)</a:t>
            </a:r>
          </a:p>
          <a:p>
            <a:pPr lvl="1"/>
            <a:r>
              <a:rPr lang="en-US" sz="2400" dirty="0"/>
              <a:t>Simultaneously lower greenhouse gas emissions and improve the energy burden of disparate populations</a:t>
            </a:r>
          </a:p>
          <a:p>
            <a:pPr lvl="2"/>
            <a:r>
              <a:rPr lang="en-US" sz="2000" dirty="0"/>
              <a:t>Social Determinants of Health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B1CD38-CD10-4BF7-8247-4C1FCD105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1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33"/>
    </mc:Choice>
    <mc:Fallback>
      <p:transition spd="slow" advTm="4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78568"/>
          </a:xfrm>
        </p:spPr>
        <p:txBody>
          <a:bodyPr/>
          <a:lstStyle/>
          <a:p>
            <a:r>
              <a:rPr lang="en-US" dirty="0"/>
              <a:t>Big Picture – What’s the big problem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51" y="2157309"/>
            <a:ext cx="6783902" cy="39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2778" y="1732913"/>
            <a:ext cx="540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Home Energy Affordability Gap</a:t>
            </a:r>
          </a:p>
        </p:txBody>
      </p:sp>
      <p:sp>
        <p:nvSpPr>
          <p:cNvPr id="5" name="Oval 4"/>
          <p:cNvSpPr/>
          <p:nvPr/>
        </p:nvSpPr>
        <p:spPr>
          <a:xfrm>
            <a:off x="3994482" y="5422232"/>
            <a:ext cx="2582779" cy="657726"/>
          </a:xfrm>
          <a:prstGeom prst="ellipse">
            <a:avLst/>
          </a:prstGeom>
          <a:noFill/>
          <a:ln w="41275">
            <a:solidFill>
              <a:srgbClr val="FF0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"/>
          <p:cNvSpPr txBox="1"/>
          <p:nvPr/>
        </p:nvSpPr>
        <p:spPr>
          <a:xfrm>
            <a:off x="5791699" y="6079958"/>
            <a:ext cx="2486025" cy="2857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Fisher, Sheehan &amp; Colton, April 2016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88D3F9-01C5-411A-AC42-FF3144F93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8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21"/>
    </mc:Choice>
    <mc:Fallback>
      <p:transition spd="slow" advTm="80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Data, Dashboards,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3788"/>
            <a:ext cx="8596668" cy="46902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Guided exploration of the data</a:t>
            </a:r>
          </a:p>
          <a:p>
            <a:pPr lvl="1"/>
            <a:r>
              <a:rPr lang="en-US" sz="2100" dirty="0"/>
              <a:t>Dashboard featuring Key Performance Indicators (KPIs) for the project</a:t>
            </a:r>
          </a:p>
          <a:p>
            <a:pPr lvl="1"/>
            <a:r>
              <a:rPr lang="en-US" sz="2100" dirty="0"/>
              <a:t>Visualizations including interactive web mapping to allow exploration of data elements</a:t>
            </a:r>
          </a:p>
          <a:p>
            <a:r>
              <a:rPr lang="en-US" sz="2800" dirty="0"/>
              <a:t>Make data useful!</a:t>
            </a:r>
          </a:p>
          <a:p>
            <a:pPr lvl="1"/>
            <a:r>
              <a:rPr lang="en-US" sz="2000" dirty="0"/>
              <a:t>We can’t robustly test the outcomes</a:t>
            </a:r>
          </a:p>
          <a:p>
            <a:pPr lvl="2"/>
            <a:r>
              <a:rPr lang="en-US" sz="1800" dirty="0"/>
              <a:t>Align data to help us understand the contribution of the program’s efforts to changing the outcomes</a:t>
            </a:r>
          </a:p>
          <a:p>
            <a:pPr marL="800100" lvl="3" indent="-342900"/>
            <a:r>
              <a:rPr lang="en-US" sz="2000" dirty="0"/>
              <a:t>Prioritize disparate populations, including by geography</a:t>
            </a:r>
          </a:p>
          <a:p>
            <a:pPr marL="800100" lvl="3" indent="-342900"/>
            <a:r>
              <a:rPr lang="en-US" sz="2000" dirty="0"/>
              <a:t>Identify gaps and barriers in programs/systems</a:t>
            </a:r>
          </a:p>
          <a:p>
            <a:pPr marL="800100" lvl="3" indent="-342900"/>
            <a:r>
              <a:rPr lang="en-US" sz="2000" dirty="0"/>
              <a:t>Indicate areas where stakeholders may pursue future funding for programming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506C93-CB4E-4E62-9FB2-B57784866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633"/>
    </mc:Choice>
    <mc:Fallback>
      <p:transition spd="slow" advTm="18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8799-CD47-4D4F-BC16-E399458E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Data Visualization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F1F22-1CF8-415D-B3CE-1958CCD97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25B39-8F16-4A99-9450-6686113341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23" y="2160589"/>
            <a:ext cx="5234247" cy="388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6495E8-1FF2-43DD-B27A-0E998EB9858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3" y="2030875"/>
            <a:ext cx="5371993" cy="401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2303B4-0E8F-4B25-BB00-31CA2D035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6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66"/>
    </mc:Choice>
    <mc:Fallback>
      <p:transition spd="slow" advTm="148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36C35-CAB3-49B2-8114-9E65AEFFC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Burden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C55FB-B977-4C29-978B-FB244BA0A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906B45-C829-4B82-9306-C107E274020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614791"/>
            <a:ext cx="9536709" cy="46567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606617-A963-46E4-9DC8-FD968984B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7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31"/>
    </mc:Choice>
    <mc:Fallback>
      <p:transition spd="slow" advTm="14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2049</TotalTime>
  <Words>195</Words>
  <Application>Microsoft Office PowerPoint</Application>
  <PresentationFormat>Widescreen</PresentationFormat>
  <Paragraphs>30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Wingdings 3</vt:lpstr>
      <vt:lpstr>Facet</vt:lpstr>
      <vt:lpstr>Erie County Low Income Project for Sustainable Energy (ECLIPSE): Dashboard Design</vt:lpstr>
      <vt:lpstr>Erie County Low Income Program for Sustainable Energy (ECLIPSE)</vt:lpstr>
      <vt:lpstr>Big Picture – What’s the big problem</vt:lpstr>
      <vt:lpstr>Data, Dashboards, Evaluation</vt:lpstr>
      <vt:lpstr>Python Data Visualization Examples</vt:lpstr>
      <vt:lpstr>Energy Burden Maps</vt:lpstr>
    </vt:vector>
  </TitlesOfParts>
  <Company>Buffalo 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Delmerico, Alan M</dc:creator>
  <cp:lastModifiedBy>Delmerico, Alan M</cp:lastModifiedBy>
  <cp:revision>59</cp:revision>
  <dcterms:created xsi:type="dcterms:W3CDTF">2016-05-11T20:33:46Z</dcterms:created>
  <dcterms:modified xsi:type="dcterms:W3CDTF">2021-05-11T17:25:49Z</dcterms:modified>
</cp:coreProperties>
</file>