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996DDEB-988F-4BF5-A75B-88FD820CE885}" type="datetimeFigureOut">
              <a:rPr lang="en-US" smtClean="0"/>
              <a:t>5/21/2021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61F3EFF-F980-45E0-96AF-B2E2230A68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96DDEB-988F-4BF5-A75B-88FD820CE885}"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96DDEB-988F-4BF5-A75B-88FD820CE885}"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96DDEB-988F-4BF5-A75B-88FD820CE885}"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96DDEB-988F-4BF5-A75B-88FD820CE885}"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F3EFF-F980-45E0-96AF-B2E2230A680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96DDEB-988F-4BF5-A75B-88FD820CE885}"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96DDEB-988F-4BF5-A75B-88FD820CE885}"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96DDEB-988F-4BF5-A75B-88FD820CE885}"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6DDEB-988F-4BF5-A75B-88FD820CE885}"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96DDEB-988F-4BF5-A75B-88FD820CE885}"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F3EFF-F980-45E0-96AF-B2E2230A68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96DDEB-988F-4BF5-A75B-88FD820CE885}"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61F3EFF-F980-45E0-96AF-B2E2230A680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96DDEB-988F-4BF5-A75B-88FD820CE885}" type="datetimeFigureOut">
              <a:rPr lang="en-US" smtClean="0"/>
              <a:t>5/21/2021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1F3EFF-F980-45E0-96AF-B2E2230A680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image" Target="../media/image3.png"/><Relationship Id="rId3" Type="http://schemas.microsoft.com/office/2007/relationships/media" Target="../media/media5.wav"/><Relationship Id="rId7" Type="http://schemas.microsoft.com/office/2007/relationships/media" Target="../media/media7.wav"/><Relationship Id="rId12" Type="http://schemas.openxmlformats.org/officeDocument/2006/relationships/image" Target="../media/image2.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audio" Target="../media/media6.wav"/><Relationship Id="rId11" Type="http://schemas.openxmlformats.org/officeDocument/2006/relationships/slideLayout" Target="../slideLayouts/slideLayout2.xml"/><Relationship Id="rId5" Type="http://schemas.microsoft.com/office/2007/relationships/media" Target="../media/media6.wav"/><Relationship Id="rId10" Type="http://schemas.openxmlformats.org/officeDocument/2006/relationships/audio" Target="../media/media8.wav"/><Relationship Id="rId4" Type="http://schemas.openxmlformats.org/officeDocument/2006/relationships/audio" Target="../media/media5.wav"/><Relationship Id="rId9" Type="http://schemas.microsoft.com/office/2007/relationships/media" Target="../media/media8.wav"/></Relationships>
</file>

<file path=ppt/slides/_rels/slide5.xml.rels><?xml version="1.0" encoding="UTF-8" standalone="yes"?>
<Relationships xmlns="http://schemas.openxmlformats.org/package/2006/relationships"><Relationship Id="rId8" Type="http://schemas.openxmlformats.org/officeDocument/2006/relationships/hyperlink" Target="https://doi.org/10.1080/10400435.1998.10131957" TargetMode="External"/><Relationship Id="rId3" Type="http://schemas.openxmlformats.org/officeDocument/2006/relationships/slideLayout" Target="../slideLayouts/slideLayout2.xml"/><Relationship Id="rId7" Type="http://schemas.openxmlformats.org/officeDocument/2006/relationships/hyperlink" Target="http://dx.doi.org/10.1037/trm0000110" TargetMode="Externa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hyperlink" Target="https://www.childwelfare.gov/pubPDFs/child-trauma.pdf" TargetMode="External"/><Relationship Id="rId11" Type="http://schemas.openxmlformats.org/officeDocument/2006/relationships/image" Target="../media/image3.png"/><Relationship Id="rId5" Type="http://schemas.openxmlformats.org/officeDocument/2006/relationships/hyperlink" Target="https://doi.org/10.1353/hpu.2017.0087" TargetMode="External"/><Relationship Id="rId10" Type="http://schemas.openxmlformats.org/officeDocument/2006/relationships/hyperlink" Target="https://doi.org/10.1007/s10734-018-0308-4" TargetMode="External"/><Relationship Id="rId4" Type="http://schemas.openxmlformats.org/officeDocument/2006/relationships/hyperlink" Target="https://www.psychiatry.org/patients-families/ptsd/what-is-ptsd" TargetMode="External"/><Relationship Id="rId9" Type="http://schemas.openxmlformats.org/officeDocument/2006/relationships/hyperlink" Target="https://doi.org/10.26803/ijlter.17.1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Universal Design for Trauma</a:t>
            </a:r>
            <a:endParaRPr lang="en-US" dirty="0"/>
          </a:p>
        </p:txBody>
      </p:sp>
      <p:sp>
        <p:nvSpPr>
          <p:cNvPr id="3" name="Subtitle 2"/>
          <p:cNvSpPr>
            <a:spLocks noGrp="1"/>
          </p:cNvSpPr>
          <p:nvPr>
            <p:ph type="subTitle" idx="1"/>
          </p:nvPr>
        </p:nvSpPr>
        <p:spPr/>
        <p:txBody>
          <a:bodyPr>
            <a:normAutofit fontScale="70000" lnSpcReduction="20000"/>
          </a:bodyPr>
          <a:lstStyle/>
          <a:p>
            <a:endParaRPr lang="en-US" dirty="0" smtClean="0"/>
          </a:p>
          <a:p>
            <a:r>
              <a:rPr lang="en-US" dirty="0" smtClean="0"/>
              <a:t>Andrea B. </a:t>
            </a:r>
            <a:r>
              <a:rPr lang="en-US" dirty="0" err="1" smtClean="0"/>
              <a:t>Nikischer</a:t>
            </a:r>
            <a:r>
              <a:rPr lang="en-US" dirty="0" smtClean="0"/>
              <a:t>, PhD</a:t>
            </a:r>
            <a:br>
              <a:rPr lang="en-US" dirty="0" smtClean="0"/>
            </a:br>
            <a:r>
              <a:rPr lang="en-US" dirty="0" smtClean="0"/>
              <a:t>Associate Professor and Program Coordinator</a:t>
            </a:r>
            <a:br>
              <a:rPr lang="en-US" dirty="0" smtClean="0"/>
            </a:br>
            <a:r>
              <a:rPr lang="en-US" dirty="0" smtClean="0"/>
              <a:t>Adult Education Program </a:t>
            </a:r>
            <a:br>
              <a:rPr lang="en-US" dirty="0" smtClean="0"/>
            </a:br>
            <a:r>
              <a:rPr lang="en-US" dirty="0" smtClean="0"/>
              <a:t>Social and Psychological Foundations of Education Department</a:t>
            </a:r>
            <a:br>
              <a:rPr lang="en-US" dirty="0" smtClean="0"/>
            </a:br>
            <a:r>
              <a:rPr lang="en-US" dirty="0" smtClean="0"/>
              <a:t>School of Education</a:t>
            </a:r>
          </a:p>
          <a:p>
            <a:r>
              <a:rPr lang="en-US" dirty="0" smtClean="0"/>
              <a:t>SUNY Buffalo State</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25019" y="2590800"/>
            <a:ext cx="609600" cy="609600"/>
          </a:xfrm>
          <a:prstGeom prst="rect">
            <a:avLst/>
          </a:prstGeom>
        </p:spPr>
      </p:pic>
    </p:spTree>
    <p:extLst>
      <p:ext uri="{BB962C8B-B14F-4D97-AF65-F5344CB8AC3E}">
        <p14:creationId xmlns:p14="http://schemas.microsoft.com/office/powerpoint/2010/main" val="645591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ctr"/>
            <a:r>
              <a:rPr lang="en-US" sz="3600" dirty="0" smtClean="0"/>
              <a:t>Trauma is widespread &amp; impacts education</a:t>
            </a:r>
            <a:endParaRPr lang="en-US" sz="3600" dirty="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n-US" dirty="0"/>
              <a:t>Over 60% of men and 50% of women </a:t>
            </a:r>
            <a:r>
              <a:rPr lang="en-US" dirty="0" smtClean="0"/>
              <a:t>in the U.S. report </a:t>
            </a:r>
            <a:r>
              <a:rPr lang="en-US" dirty="0"/>
              <a:t>exposure to at least one lifetime traumatic event (National Center for Posttraumatic Stress Disorder, </a:t>
            </a:r>
            <a:r>
              <a:rPr lang="en-US" dirty="0" err="1"/>
              <a:t>n.d.</a:t>
            </a:r>
            <a:r>
              <a:rPr lang="en-US" dirty="0"/>
              <a:t>). </a:t>
            </a:r>
            <a:endParaRPr lang="en-US" dirty="0" smtClean="0"/>
          </a:p>
          <a:p>
            <a:r>
              <a:rPr lang="en-US" dirty="0" smtClean="0"/>
              <a:t>“</a:t>
            </a:r>
            <a:r>
              <a:rPr lang="en-US" dirty="0"/>
              <a:t>Trauma is an emotional response to an intense event that threatens or causes harm….Trauma can be the result of a single event, or it can result from multiple events over time” (Child Welfare Information Gateway, 2014, p. 2). </a:t>
            </a:r>
            <a:endParaRPr lang="en-US" dirty="0" smtClean="0"/>
          </a:p>
          <a:p>
            <a:r>
              <a:rPr lang="en-US" dirty="0"/>
              <a:t>Traumatic events include domestic and sexual violence, school and mass shootings, community and police violence, suicide, war and refugee experiences, accidents, natural disasters and other local, national and international crises such as the global COVID health crisis.</a:t>
            </a:r>
            <a:endParaRPr lang="en-US" dirty="0" smtClean="0"/>
          </a:p>
          <a:p>
            <a:r>
              <a:rPr lang="en-US" dirty="0"/>
              <a:t>Exposure to trauma can lead to both short and long-term impacts on physical and emotional health, including Post Traumatic Stress Disorder (PTSD). </a:t>
            </a:r>
            <a:endParaRPr lang="en-US" dirty="0" smtClean="0"/>
          </a:p>
          <a:p>
            <a:r>
              <a:rPr lang="en-US" dirty="0"/>
              <a:t>Previous research has provided evidence of a negative relationship between trauma exposure and academic </a:t>
            </a:r>
            <a:r>
              <a:rPr lang="en-US" dirty="0" smtClean="0"/>
              <a:t>outcomes (see </a:t>
            </a:r>
            <a:r>
              <a:rPr lang="en-GB" dirty="0" err="1"/>
              <a:t>Nikischer</a:t>
            </a:r>
            <a:r>
              <a:rPr lang="en-GB" dirty="0"/>
              <a:t>, 2018; </a:t>
            </a:r>
            <a:r>
              <a:rPr lang="en-US" dirty="0"/>
              <a:t>Huang &amp; </a:t>
            </a:r>
            <a:r>
              <a:rPr lang="en-US" dirty="0" err="1"/>
              <a:t>Mossige</a:t>
            </a:r>
            <a:r>
              <a:rPr lang="en-US" dirty="0"/>
              <a:t>, 2012; </a:t>
            </a:r>
            <a:r>
              <a:rPr lang="en-GB" dirty="0" err="1"/>
              <a:t>Horsman</a:t>
            </a:r>
            <a:r>
              <a:rPr lang="en-GB" dirty="0"/>
              <a:t>, 2002 &amp; </a:t>
            </a:r>
            <a:r>
              <a:rPr lang="en-GB" dirty="0" smtClean="0"/>
              <a:t>2006).</a:t>
            </a:r>
            <a:endParaRPr lang="en-US" dirty="0" smtClean="0"/>
          </a:p>
          <a:p>
            <a:endParaRPr lang="en-US" dirty="0" smtClean="0"/>
          </a:p>
        </p:txBody>
      </p:sp>
      <p:pic>
        <p:nvPicPr>
          <p:cNvPr id="5"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14600" y="457200"/>
            <a:ext cx="609600" cy="609600"/>
          </a:xfrm>
          <a:prstGeom prst="rect">
            <a:avLst/>
          </a:prstGeom>
        </p:spPr>
      </p:pic>
    </p:spTree>
    <p:extLst>
      <p:ext uri="{BB962C8B-B14F-4D97-AF65-F5344CB8AC3E}">
        <p14:creationId xmlns:p14="http://schemas.microsoft.com/office/powerpoint/2010/main" val="359753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24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a:bodyPr>
          <a:lstStyle/>
          <a:p>
            <a:pPr algn="ctr"/>
            <a:r>
              <a:rPr lang="en-US" sz="3600" dirty="0" smtClean="0"/>
              <a:t>Universal Design</a:t>
            </a:r>
            <a:endParaRPr lang="en-US" sz="3600" dirty="0"/>
          </a:p>
        </p:txBody>
      </p:sp>
      <p:sp>
        <p:nvSpPr>
          <p:cNvPr id="3" name="Content Placeholder 2"/>
          <p:cNvSpPr>
            <a:spLocks noGrp="1"/>
          </p:cNvSpPr>
          <p:nvPr>
            <p:ph idx="1"/>
          </p:nvPr>
        </p:nvSpPr>
        <p:spPr>
          <a:xfrm>
            <a:off x="457200" y="1524000"/>
            <a:ext cx="8229600" cy="4724400"/>
          </a:xfrm>
        </p:spPr>
        <p:txBody>
          <a:bodyPr>
            <a:normAutofit fontScale="85000" lnSpcReduction="10000"/>
          </a:bodyPr>
          <a:lstStyle/>
          <a:p>
            <a:r>
              <a:rPr lang="en-US" sz="2400" dirty="0"/>
              <a:t>Universal design is a concept that began in housing construction and has since been translated into other areas, most notably instructional design. </a:t>
            </a:r>
            <a:endParaRPr lang="en-US" sz="2400" dirty="0" smtClean="0"/>
          </a:p>
          <a:p>
            <a:r>
              <a:rPr lang="en-US" sz="2400" dirty="0" smtClean="0"/>
              <a:t>Universal </a:t>
            </a:r>
            <a:r>
              <a:rPr lang="en-US" sz="2400" dirty="0"/>
              <a:t>design seeks to create “barrier-free” environments which are useful for everyone, including all ages and ability levels. Under universal design, user needs are considered and addressed during the design phase and accommodations blend seamlessly into the structure of the home, course, etc. </a:t>
            </a:r>
            <a:endParaRPr lang="en-US" sz="2400" dirty="0" smtClean="0"/>
          </a:p>
          <a:p>
            <a:r>
              <a:rPr lang="en-US" sz="2400" dirty="0" smtClean="0"/>
              <a:t>“</a:t>
            </a:r>
            <a:r>
              <a:rPr lang="en-US" sz="2400" dirty="0"/>
              <a:t>Universal design has the unique quality that, when done well, it is invisible” (Mace, 1998, p. 22). </a:t>
            </a:r>
            <a:endParaRPr lang="en-US" sz="2400" dirty="0" smtClean="0"/>
          </a:p>
          <a:p>
            <a:r>
              <a:rPr lang="en-US" sz="2400" dirty="0"/>
              <a:t>Many scholars have connected the concept of universal design specifically to trauma. </a:t>
            </a:r>
            <a:r>
              <a:rPr lang="en-US" sz="2400" dirty="0" err="1"/>
              <a:t>Bassuk</a:t>
            </a:r>
            <a:r>
              <a:rPr lang="en-US" sz="2400" dirty="0"/>
              <a:t>, </a:t>
            </a:r>
            <a:r>
              <a:rPr lang="en-US" sz="2400" dirty="0" err="1"/>
              <a:t>Latta</a:t>
            </a:r>
            <a:r>
              <a:rPr lang="en-US" sz="2400" dirty="0"/>
              <a:t>, </a:t>
            </a:r>
            <a:r>
              <a:rPr lang="en-US" sz="2400" dirty="0" err="1"/>
              <a:t>Sember</a:t>
            </a:r>
            <a:r>
              <a:rPr lang="en-US" sz="2400" dirty="0"/>
              <a:t>, Raja, and Richard (2017), for example, promote universal design for healthcare which includes a focus on trauma. </a:t>
            </a:r>
          </a:p>
          <a:p>
            <a:r>
              <a:rPr lang="en-US" sz="2400" dirty="0" err="1"/>
              <a:t>Kostouros</a:t>
            </a:r>
            <a:r>
              <a:rPr lang="en-US" sz="2400" dirty="0"/>
              <a:t> and Wenzel (2016) use the concept of universal design to stress the importance of addressing trauma in curriculum design. </a:t>
            </a:r>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81200" y="609600"/>
            <a:ext cx="609600" cy="609600"/>
          </a:xfrm>
          <a:prstGeom prst="rect">
            <a:avLst/>
          </a:prstGeom>
        </p:spPr>
      </p:pic>
    </p:spTree>
    <p:extLst>
      <p:ext uri="{BB962C8B-B14F-4D97-AF65-F5344CB8AC3E}">
        <p14:creationId xmlns:p14="http://schemas.microsoft.com/office/powerpoint/2010/main" val="3431172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600" dirty="0" smtClean="0"/>
              <a:t>Universal Design for Trauma</a:t>
            </a:r>
            <a:endParaRPr lang="en-US" sz="3600" dirty="0"/>
          </a:p>
        </p:txBody>
      </p:sp>
      <p:sp>
        <p:nvSpPr>
          <p:cNvPr id="3" name="Content Placeholder 2"/>
          <p:cNvSpPr>
            <a:spLocks noGrp="1"/>
          </p:cNvSpPr>
          <p:nvPr>
            <p:ph idx="1"/>
          </p:nvPr>
        </p:nvSpPr>
        <p:spPr>
          <a:xfrm>
            <a:off x="457200" y="1524000"/>
            <a:ext cx="8229600" cy="5257800"/>
          </a:xfrm>
        </p:spPr>
        <p:txBody>
          <a:bodyPr>
            <a:noAutofit/>
          </a:bodyPr>
          <a:lstStyle/>
          <a:p>
            <a:pPr marL="0" indent="0">
              <a:buNone/>
            </a:pPr>
            <a:r>
              <a:rPr lang="en-GB" sz="2000" i="1" dirty="0"/>
              <a:t>#1- Strategic Content </a:t>
            </a:r>
            <a:r>
              <a:rPr lang="en-GB" sz="2000" i="1" dirty="0" smtClean="0"/>
              <a:t>Planning: </a:t>
            </a:r>
            <a:r>
              <a:rPr lang="en-GB" sz="2000" dirty="0" smtClean="0"/>
              <a:t>Educators must </a:t>
            </a:r>
            <a:r>
              <a:rPr lang="en-GB" sz="2000" dirty="0"/>
              <a:t>ask themselves an important question: “Is this </a:t>
            </a:r>
            <a:r>
              <a:rPr lang="en-GB" sz="2000" dirty="0" smtClean="0"/>
              <a:t>trauma content </a:t>
            </a:r>
            <a:r>
              <a:rPr lang="en-GB" sz="2000" dirty="0"/>
              <a:t>central to the learning objectives of the course/program?” </a:t>
            </a:r>
            <a:endParaRPr lang="en-GB" sz="2000" dirty="0" smtClean="0"/>
          </a:p>
          <a:p>
            <a:pPr marL="0" indent="0">
              <a:buNone/>
            </a:pPr>
            <a:r>
              <a:rPr lang="en-GB" sz="2000" i="1" dirty="0" smtClean="0"/>
              <a:t>#</a:t>
            </a:r>
            <a:r>
              <a:rPr lang="en-GB" sz="2000" i="1" dirty="0"/>
              <a:t>2- Trigger and Content </a:t>
            </a:r>
            <a:r>
              <a:rPr lang="en-GB" sz="2000" i="1" dirty="0" smtClean="0"/>
              <a:t>Warnings: </a:t>
            </a:r>
            <a:r>
              <a:rPr lang="en-US" sz="2000" dirty="0" smtClean="0"/>
              <a:t>When </a:t>
            </a:r>
            <a:r>
              <a:rPr lang="en-US" sz="2000" dirty="0"/>
              <a:t>educators chose to include trauma topics in their </a:t>
            </a:r>
            <a:r>
              <a:rPr lang="en-US" sz="2000" dirty="0" smtClean="0"/>
              <a:t>courses, </a:t>
            </a:r>
            <a:r>
              <a:rPr lang="en-US" sz="2000" dirty="0"/>
              <a:t>they must recognize and prepare for potential student distress. </a:t>
            </a:r>
            <a:endParaRPr lang="en-GB" sz="2000" i="1" dirty="0" smtClean="0"/>
          </a:p>
          <a:p>
            <a:pPr marL="0" indent="0">
              <a:buNone/>
            </a:pPr>
            <a:r>
              <a:rPr lang="en-GB" sz="2000" i="1" dirty="0" smtClean="0"/>
              <a:t>#</a:t>
            </a:r>
            <a:r>
              <a:rPr lang="en-GB" sz="2000" i="1" dirty="0"/>
              <a:t>3- Alternative Readings and </a:t>
            </a:r>
            <a:r>
              <a:rPr lang="en-GB" sz="2000" i="1" dirty="0" smtClean="0"/>
              <a:t>Assignments: </a:t>
            </a:r>
            <a:r>
              <a:rPr lang="en-GB" sz="2000" dirty="0" smtClean="0"/>
              <a:t>A </a:t>
            </a:r>
            <a:r>
              <a:rPr lang="en-GB" sz="2000" dirty="0"/>
              <a:t>critical aspect of universal design for trauma is creating opportunities for students to complete alternative readings and </a:t>
            </a:r>
            <a:r>
              <a:rPr lang="en-GB" sz="2000" dirty="0" smtClean="0"/>
              <a:t>assignments. </a:t>
            </a:r>
          </a:p>
          <a:p>
            <a:pPr marL="0" indent="0">
              <a:buNone/>
            </a:pPr>
            <a:r>
              <a:rPr lang="en-GB" sz="2000" i="1" dirty="0"/>
              <a:t>#4- Access to Campus and Community </a:t>
            </a:r>
            <a:r>
              <a:rPr lang="en-GB" sz="2000" i="1" dirty="0" smtClean="0"/>
              <a:t>Resources: </a:t>
            </a:r>
            <a:r>
              <a:rPr lang="en-GB" sz="2000" dirty="0" smtClean="0"/>
              <a:t>Adult </a:t>
            </a:r>
            <a:r>
              <a:rPr lang="en-GB" sz="2000" dirty="0"/>
              <a:t>educators teaching trauma topics must provide students with access to campus and community </a:t>
            </a:r>
            <a:r>
              <a:rPr lang="en-GB" sz="2000" dirty="0" smtClean="0"/>
              <a:t>resources.</a:t>
            </a:r>
          </a:p>
          <a:p>
            <a:pPr marL="0" indent="0">
              <a:buNone/>
            </a:pPr>
            <a:r>
              <a:rPr lang="en-GB" sz="2000" i="1" dirty="0"/>
              <a:t>#5- Instructor </a:t>
            </a:r>
            <a:r>
              <a:rPr lang="en-GB" sz="2000" i="1" dirty="0" smtClean="0"/>
              <a:t>Protections: </a:t>
            </a:r>
            <a:r>
              <a:rPr lang="en-GB" sz="2000" dirty="0" smtClean="0"/>
              <a:t>In </a:t>
            </a:r>
            <a:r>
              <a:rPr lang="en-GB" sz="2000" dirty="0"/>
              <a:t>addition to caring for the emotional health of students, institutions and programs must recognize and address the risks to educators, and educators must purposefully plan in advance for their own self-care. </a:t>
            </a:r>
            <a:br>
              <a:rPr lang="en-GB" sz="2000" dirty="0"/>
            </a:br>
            <a:endParaRPr lang="en-US" sz="20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24800" y="1600200"/>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077200" y="2667000"/>
            <a:ext cx="609600" cy="609600"/>
          </a:xfrm>
          <a:prstGeom prst="rect">
            <a:avLst/>
          </a:prstGeom>
        </p:spPr>
      </p:pic>
      <p:pic>
        <p:nvPicPr>
          <p:cNvPr id="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7786777" y="4408098"/>
            <a:ext cx="609600" cy="6096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2819400" y="6248400"/>
            <a:ext cx="609600" cy="609600"/>
          </a:xfrm>
          <a:prstGeom prst="rect">
            <a:avLst/>
          </a:prstGeom>
        </p:spPr>
      </p:pic>
      <p:pic>
        <p:nvPicPr>
          <p:cNvPr id="8"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229600" y="3581400"/>
            <a:ext cx="609600" cy="609600"/>
          </a:xfrm>
          <a:prstGeom prst="rect">
            <a:avLst/>
          </a:prstGeom>
        </p:spPr>
      </p:pic>
    </p:spTree>
    <p:extLst>
      <p:ext uri="{BB962C8B-B14F-4D97-AF65-F5344CB8AC3E}">
        <p14:creationId xmlns:p14="http://schemas.microsoft.com/office/powerpoint/2010/main" val="1974974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49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1867"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5097"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3887"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a:bodyPr>
          <a:lstStyle/>
          <a:p>
            <a:pPr algn="ctr"/>
            <a:r>
              <a:rPr lang="en-US" sz="3600" dirty="0" smtClean="0"/>
              <a:t>References</a:t>
            </a:r>
            <a:endParaRPr lang="en-US" sz="3600" dirty="0"/>
          </a:p>
        </p:txBody>
      </p:sp>
      <p:sp>
        <p:nvSpPr>
          <p:cNvPr id="3" name="Content Placeholder 2"/>
          <p:cNvSpPr>
            <a:spLocks noGrp="1"/>
          </p:cNvSpPr>
          <p:nvPr>
            <p:ph idx="1"/>
          </p:nvPr>
        </p:nvSpPr>
        <p:spPr>
          <a:xfrm>
            <a:off x="457200" y="1371600"/>
            <a:ext cx="8229600" cy="5181600"/>
          </a:xfrm>
        </p:spPr>
        <p:txBody>
          <a:bodyPr>
            <a:noAutofit/>
          </a:bodyPr>
          <a:lstStyle/>
          <a:p>
            <a:r>
              <a:rPr lang="en-US" sz="1400" dirty="0"/>
              <a:t>American Psychological Association. (</a:t>
            </a:r>
            <a:r>
              <a:rPr lang="en-US" sz="1400" dirty="0" err="1"/>
              <a:t>n.d.</a:t>
            </a:r>
            <a:r>
              <a:rPr lang="en-US" sz="1400" dirty="0"/>
              <a:t>). </a:t>
            </a:r>
            <a:r>
              <a:rPr lang="en-US" sz="1400" i="1" dirty="0"/>
              <a:t>What is Posttraumatic Stress Disorder?</a:t>
            </a:r>
            <a:r>
              <a:rPr lang="en-US" sz="1400" dirty="0"/>
              <a:t> </a:t>
            </a:r>
            <a:r>
              <a:rPr lang="en-US" sz="1400" dirty="0" smtClean="0"/>
              <a:t>Retrieved </a:t>
            </a:r>
            <a:r>
              <a:rPr lang="en-US" sz="1400" dirty="0"/>
              <a:t>on April 7, 2021. </a:t>
            </a:r>
            <a:r>
              <a:rPr lang="en-US" sz="1400" dirty="0">
                <a:hlinkClick r:id="rId4"/>
              </a:rPr>
              <a:t>https://www.psychiatry.org/patients-families/ptsd/what-is-ptsd</a:t>
            </a:r>
            <a:r>
              <a:rPr lang="en-US" sz="1400" dirty="0"/>
              <a:t>  </a:t>
            </a:r>
          </a:p>
          <a:p>
            <a:r>
              <a:rPr lang="en-US" sz="1400" dirty="0" err="1"/>
              <a:t>Bassuk</a:t>
            </a:r>
            <a:r>
              <a:rPr lang="en-US" sz="1400" dirty="0"/>
              <a:t>, E., </a:t>
            </a:r>
            <a:r>
              <a:rPr lang="en-US" sz="1400" dirty="0" err="1"/>
              <a:t>Latta</a:t>
            </a:r>
            <a:r>
              <a:rPr lang="en-US" sz="1400" dirty="0"/>
              <a:t>, R., </a:t>
            </a:r>
            <a:r>
              <a:rPr lang="en-US" sz="1400" dirty="0" err="1"/>
              <a:t>Sember</a:t>
            </a:r>
            <a:r>
              <a:rPr lang="en-US" sz="1400" dirty="0"/>
              <a:t>, R., Raja, S., &amp; Richard, M. (2017). Universal Design for Underserved Populations: Person-Centered, Recovery-Oriented and Trauma Informed. </a:t>
            </a:r>
            <a:r>
              <a:rPr lang="en-US" sz="1400" i="1" dirty="0"/>
              <a:t>Journal of Health Care for the Poor and Underserved</a:t>
            </a:r>
            <a:r>
              <a:rPr lang="en-US" sz="1400" dirty="0"/>
              <a:t>, </a:t>
            </a:r>
            <a:r>
              <a:rPr lang="en-US" sz="1400" i="1" dirty="0"/>
              <a:t>28</a:t>
            </a:r>
            <a:r>
              <a:rPr lang="en-US" sz="1400" dirty="0"/>
              <a:t>(3), 896–914. </a:t>
            </a:r>
            <a:r>
              <a:rPr lang="en-US" sz="1400" dirty="0">
                <a:hlinkClick r:id="rId5"/>
              </a:rPr>
              <a:t>https://</a:t>
            </a:r>
            <a:r>
              <a:rPr lang="en-US" sz="1400" dirty="0" smtClean="0">
                <a:hlinkClick r:id="rId5"/>
              </a:rPr>
              <a:t>doi.org/10.1353/hpu.2017.0087</a:t>
            </a:r>
            <a:endParaRPr lang="en-US" sz="1400" dirty="0" smtClean="0"/>
          </a:p>
          <a:p>
            <a:r>
              <a:rPr lang="en-US" sz="1400" dirty="0" smtClean="0"/>
              <a:t>Child </a:t>
            </a:r>
            <a:r>
              <a:rPr lang="en-US" sz="1400" dirty="0"/>
              <a:t>Welfare Information Gateway. (2014). Parenting a child who has experienced </a:t>
            </a:r>
            <a:r>
              <a:rPr lang="en-US" sz="1400" dirty="0" smtClean="0"/>
              <a:t>trauma. </a:t>
            </a:r>
            <a:r>
              <a:rPr lang="en-US" sz="1400" dirty="0" smtClean="0">
                <a:hlinkClick r:id="rId6"/>
              </a:rPr>
              <a:t>https</a:t>
            </a:r>
            <a:r>
              <a:rPr lang="en-US" sz="1400" dirty="0">
                <a:hlinkClick r:id="rId6"/>
              </a:rPr>
              <a:t>://</a:t>
            </a:r>
            <a:r>
              <a:rPr lang="en-US" sz="1400" dirty="0" smtClean="0">
                <a:hlinkClick r:id="rId6"/>
              </a:rPr>
              <a:t>www.childwelfare.gov/pubPDFs/child-t</a:t>
            </a:r>
          </a:p>
          <a:p>
            <a:r>
              <a:rPr lang="en-US" sz="1400" dirty="0" err="1"/>
              <a:t>Horsman</a:t>
            </a:r>
            <a:r>
              <a:rPr lang="en-US" sz="1400" dirty="0"/>
              <a:t>, J. (2002). </a:t>
            </a:r>
            <a:r>
              <a:rPr lang="en-US" sz="1400" i="1" dirty="0"/>
              <a:t>Too scared to learn: Women, violence, and education</a:t>
            </a:r>
            <a:r>
              <a:rPr lang="en-US" sz="1400" dirty="0"/>
              <a:t>. Vol. 8. </a:t>
            </a:r>
            <a:r>
              <a:rPr lang="en-US" sz="1400" dirty="0" smtClean="0"/>
              <a:t>Thousand </a:t>
            </a:r>
            <a:r>
              <a:rPr lang="en-US" sz="1400" dirty="0"/>
              <a:t>Oaks: Sage Publications, Inc.</a:t>
            </a:r>
          </a:p>
          <a:p>
            <a:r>
              <a:rPr lang="en-US" sz="1400" dirty="0" err="1"/>
              <a:t>Horsman</a:t>
            </a:r>
            <a:r>
              <a:rPr lang="en-US" sz="1400" dirty="0"/>
              <a:t>, J. (2006). Moving beyond ''stupid'': Taking account of the impact of </a:t>
            </a:r>
            <a:r>
              <a:rPr lang="en-US" sz="1400" dirty="0" smtClean="0"/>
              <a:t>violence </a:t>
            </a:r>
            <a:r>
              <a:rPr lang="en-US" sz="1400" dirty="0"/>
              <a:t>on women's learning. </a:t>
            </a:r>
            <a:r>
              <a:rPr lang="en-US" sz="1400" i="1" dirty="0"/>
              <a:t>International of Educational Development</a:t>
            </a:r>
            <a:r>
              <a:rPr lang="en-US" sz="1400" dirty="0"/>
              <a:t>, </a:t>
            </a:r>
            <a:r>
              <a:rPr lang="en-US" sz="1400" i="1" dirty="0"/>
              <a:t>26</a:t>
            </a:r>
            <a:r>
              <a:rPr lang="en-US" sz="1400" dirty="0"/>
              <a:t>(2), 177-188</a:t>
            </a:r>
            <a:r>
              <a:rPr lang="en-US" sz="1400" dirty="0" smtClean="0"/>
              <a:t>.</a:t>
            </a:r>
            <a:endParaRPr lang="en-US" sz="1400" i="1" dirty="0" smtClean="0"/>
          </a:p>
          <a:p>
            <a:r>
              <a:rPr lang="en-US" sz="1400" dirty="0"/>
              <a:t>Huang, L., and </a:t>
            </a:r>
            <a:r>
              <a:rPr lang="en-US" sz="1400" dirty="0" err="1"/>
              <a:t>Mossige</a:t>
            </a:r>
            <a:r>
              <a:rPr lang="en-US" sz="1400" dirty="0"/>
              <a:t>, S. (2012). Academic achievement in Norwegian </a:t>
            </a:r>
            <a:r>
              <a:rPr lang="en-US" sz="1400" dirty="0" smtClean="0"/>
              <a:t>secondary </a:t>
            </a:r>
            <a:r>
              <a:rPr lang="en-US" sz="1400" dirty="0"/>
              <a:t>schools: The impact of violence during childhood. </a:t>
            </a:r>
            <a:r>
              <a:rPr lang="en-US" sz="1400" i="1" dirty="0"/>
              <a:t>Social Psychology of Education</a:t>
            </a:r>
            <a:r>
              <a:rPr lang="en-US" sz="1400" dirty="0"/>
              <a:t> 15 (2): 147-64.</a:t>
            </a:r>
          </a:p>
          <a:p>
            <a:r>
              <a:rPr lang="en-US" sz="1400" dirty="0" err="1" smtClean="0"/>
              <a:t>Kostouros</a:t>
            </a:r>
            <a:r>
              <a:rPr lang="en-US" sz="1400" dirty="0"/>
              <a:t>, P., &amp; Wenzel, J. (2016). Depictions of suffering in the </a:t>
            </a:r>
            <a:r>
              <a:rPr lang="en-US" sz="1400" dirty="0" smtClean="0"/>
              <a:t>postsecondary classroom</a:t>
            </a:r>
            <a:r>
              <a:rPr lang="en-US" sz="1400" dirty="0"/>
              <a:t>. </a:t>
            </a:r>
            <a:r>
              <a:rPr lang="en-US" sz="1400" i="1" dirty="0"/>
              <a:t>Traumatology: An International Journal</a:t>
            </a:r>
            <a:r>
              <a:rPr lang="en-US" sz="1400" dirty="0"/>
              <a:t>, </a:t>
            </a:r>
            <a:r>
              <a:rPr lang="en-US" sz="1400" dirty="0" err="1"/>
              <a:t>doi</a:t>
            </a:r>
            <a:r>
              <a:rPr lang="en-US" sz="1400" dirty="0"/>
              <a:t>: </a:t>
            </a:r>
            <a:r>
              <a:rPr lang="en-US" sz="1400" dirty="0">
                <a:hlinkClick r:id="rId7"/>
              </a:rPr>
              <a:t>http://</a:t>
            </a:r>
            <a:r>
              <a:rPr lang="en-US" sz="1400" dirty="0" smtClean="0">
                <a:hlinkClick r:id="rId7"/>
              </a:rPr>
              <a:t>dx.doi.org/10.1037/trm0000110</a:t>
            </a:r>
            <a:r>
              <a:rPr lang="en-US" sz="1400" dirty="0" smtClean="0"/>
              <a:t> </a:t>
            </a:r>
            <a:endParaRPr lang="en-US" sz="1400" dirty="0"/>
          </a:p>
          <a:p>
            <a:r>
              <a:rPr lang="en-US" sz="1400" dirty="0" smtClean="0"/>
              <a:t>Mace</a:t>
            </a:r>
            <a:r>
              <a:rPr lang="en-US" sz="1400" dirty="0"/>
              <a:t>, R. (1998). Universal Design in Housing. </a:t>
            </a:r>
            <a:r>
              <a:rPr lang="en-US" sz="1400" i="1" dirty="0"/>
              <a:t>Assistive Technology</a:t>
            </a:r>
            <a:r>
              <a:rPr lang="en-US" sz="1400" dirty="0"/>
              <a:t>, </a:t>
            </a:r>
            <a:r>
              <a:rPr lang="en-US" sz="1400" i="1" dirty="0"/>
              <a:t>10</a:t>
            </a:r>
            <a:r>
              <a:rPr lang="en-US" sz="1400" dirty="0"/>
              <a:t>(1), 21–28. </a:t>
            </a:r>
            <a:r>
              <a:rPr lang="en-US" sz="1400" dirty="0" smtClean="0">
                <a:hlinkClick r:id="rId8"/>
              </a:rPr>
              <a:t>https</a:t>
            </a:r>
            <a:r>
              <a:rPr lang="en-US" sz="1400" dirty="0">
                <a:hlinkClick r:id="rId8"/>
              </a:rPr>
              <a:t>://doi.org/10.1080/10400435.1998.10131957</a:t>
            </a:r>
            <a:endParaRPr lang="en-US" sz="1400" dirty="0"/>
          </a:p>
          <a:p>
            <a:r>
              <a:rPr lang="en-US" sz="1400" dirty="0" err="1" smtClean="0"/>
              <a:t>Nikischer</a:t>
            </a:r>
            <a:r>
              <a:rPr lang="en-US" sz="1400" dirty="0"/>
              <a:t>, A. (2018). Life after #</a:t>
            </a:r>
            <a:r>
              <a:rPr lang="en-US" sz="1400" dirty="0" err="1"/>
              <a:t>MeToo</a:t>
            </a:r>
            <a:r>
              <a:rPr lang="en-US" sz="1400" dirty="0"/>
              <a:t>: Understanding the impact of adolescent sexual </a:t>
            </a:r>
            <a:r>
              <a:rPr lang="en-US" sz="1400" dirty="0" smtClean="0"/>
              <a:t>assault </a:t>
            </a:r>
            <a:r>
              <a:rPr lang="en-US" sz="1400" dirty="0"/>
              <a:t>on education and career. </a:t>
            </a:r>
            <a:r>
              <a:rPr lang="en-US" sz="1400" i="1" dirty="0"/>
              <a:t>International Journal of Learning, Teaching and Educational Research.</a:t>
            </a:r>
            <a:r>
              <a:rPr lang="en-US" sz="1400" dirty="0"/>
              <a:t> </a:t>
            </a:r>
            <a:r>
              <a:rPr lang="en-US" sz="1400" dirty="0">
                <a:hlinkClick r:id="rId9"/>
              </a:rPr>
              <a:t>https://doi.org/10.26803/ijlter.17.10.6</a:t>
            </a:r>
            <a:r>
              <a:rPr lang="en-US" sz="1400" dirty="0"/>
              <a:t> </a:t>
            </a:r>
            <a:endParaRPr lang="en-US" sz="1400" dirty="0" smtClean="0"/>
          </a:p>
          <a:p>
            <a:r>
              <a:rPr lang="en-US" sz="1400" dirty="0" err="1"/>
              <a:t>Nikischer</a:t>
            </a:r>
            <a:r>
              <a:rPr lang="en-US" sz="1400" dirty="0"/>
              <a:t>, A.</a:t>
            </a:r>
            <a:r>
              <a:rPr lang="en-US" sz="1400" b="1" dirty="0"/>
              <a:t> </a:t>
            </a:r>
            <a:r>
              <a:rPr lang="en-US" sz="1400" dirty="0"/>
              <a:t>(2019). Vicarious trauma inside the academe: Understanding the impact </a:t>
            </a:r>
          </a:p>
          <a:p>
            <a:r>
              <a:rPr lang="en-US" sz="1400" dirty="0"/>
              <a:t>of teaching, researching and writing violence. </a:t>
            </a:r>
            <a:r>
              <a:rPr lang="en-US" sz="1400" i="1" dirty="0"/>
              <a:t>Higher Education</a:t>
            </a:r>
            <a:r>
              <a:rPr lang="en-US" sz="1400" dirty="0"/>
              <a:t>. </a:t>
            </a:r>
            <a:r>
              <a:rPr lang="en-US" sz="1400" dirty="0">
                <a:hlinkClick r:id="rId10"/>
              </a:rPr>
              <a:t>https://doi.org/10.1007/s10734-018-0308-4</a:t>
            </a:r>
            <a:endParaRPr lang="en-US" sz="1400" dirty="0"/>
          </a:p>
          <a:p>
            <a:endParaRPr lang="en-US" sz="14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743200" y="685800"/>
            <a:ext cx="609600" cy="609600"/>
          </a:xfrm>
          <a:prstGeom prst="rect">
            <a:avLst/>
          </a:prstGeom>
        </p:spPr>
      </p:pic>
    </p:spTree>
    <p:extLst>
      <p:ext uri="{BB962C8B-B14F-4D97-AF65-F5344CB8AC3E}">
        <p14:creationId xmlns:p14="http://schemas.microsoft.com/office/powerpoint/2010/main" val="996703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173</TotalTime>
  <Words>580</Words>
  <Application>Microsoft Office PowerPoint</Application>
  <PresentationFormat>On-screen Show (4:3)</PresentationFormat>
  <Paragraphs>34</Paragraphs>
  <Slides>5</Slides>
  <Notes>0</Notes>
  <HiddenSlides>0</HiddenSlides>
  <MMClips>9</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Flow</vt:lpstr>
      <vt:lpstr>Universal Design for Trauma</vt:lpstr>
      <vt:lpstr>Trauma is widespread &amp; impacts education</vt:lpstr>
      <vt:lpstr>Universal Design</vt:lpstr>
      <vt:lpstr>Universal Design for Trauma</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Trauma</dc:title>
  <dc:creator>Admin</dc:creator>
  <cp:lastModifiedBy>Admin</cp:lastModifiedBy>
  <cp:revision>13</cp:revision>
  <dcterms:created xsi:type="dcterms:W3CDTF">2021-05-21T18:06:06Z</dcterms:created>
  <dcterms:modified xsi:type="dcterms:W3CDTF">2021-05-21T21:00:01Z</dcterms:modified>
</cp:coreProperties>
</file>