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7"/>
  </p:notesMasterIdLst>
  <p:sldIdLst>
    <p:sldId id="302" r:id="rId2"/>
    <p:sldId id="301" r:id="rId3"/>
    <p:sldId id="309" r:id="rId4"/>
    <p:sldId id="307" r:id="rId5"/>
    <p:sldId id="320" r:id="rId6"/>
    <p:sldId id="314" r:id="rId7"/>
    <p:sldId id="315" r:id="rId8"/>
    <p:sldId id="316" r:id="rId9"/>
    <p:sldId id="317" r:id="rId10"/>
    <p:sldId id="318" r:id="rId11"/>
    <p:sldId id="319" r:id="rId12"/>
    <p:sldId id="311" r:id="rId13"/>
    <p:sldId id="312" r:id="rId14"/>
    <p:sldId id="313" r:id="rId15"/>
    <p:sldId id="3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pos="1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88"/>
        <p:guide pos="1152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151E3-FF74-4ADA-A9A1-2000867F912F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465A3-8474-418F-9C2B-9BE32FBA15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en-US" sz="160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F23715-82ED-461A-84F8-BA09EBFDE6B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14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831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293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952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14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06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62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465A3-8474-418F-9C2B-9BE32FBA15A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309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86400" y="1905000"/>
            <a:ext cx="6400800" cy="762000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276600"/>
            <a:ext cx="6400800" cy="838200"/>
          </a:xfrm>
        </p:spPr>
        <p:txBody>
          <a:bodyPr/>
          <a:lstStyle>
            <a:lvl1pPr marL="0" indent="0" algn="ctr">
              <a:buFontTx/>
              <a:buNone/>
              <a:defRPr sz="3200" b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5384800" y="6689726"/>
            <a:ext cx="1625600" cy="168275"/>
          </a:xfrm>
        </p:spPr>
        <p:txBody>
          <a:bodyPr/>
          <a:lstStyle>
            <a:lvl1pPr>
              <a:defRPr b="0"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r>
              <a:rPr lang="en-US"/>
              <a:t> 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7315200" y="6689726"/>
            <a:ext cx="2235200" cy="168275"/>
          </a:xfrm>
        </p:spPr>
        <p:txBody>
          <a:bodyPr/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956800" y="6689726"/>
            <a:ext cx="2235200" cy="168275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8925"/>
            <a:ext cx="110744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11074400" cy="5257800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782795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199" y="3100388"/>
            <a:ext cx="858308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199" y="1600201"/>
            <a:ext cx="8583084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254068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88925"/>
            <a:ext cx="10566400" cy="609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200" y="1295400"/>
            <a:ext cx="52832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95400"/>
            <a:ext cx="51816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971523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11200" y="288925"/>
            <a:ext cx="10566400" cy="609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711200" y="1295400"/>
            <a:ext cx="52832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95400"/>
            <a:ext cx="5181600" cy="5257800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1337790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8925"/>
            <a:ext cx="110744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609600" y="1066800"/>
            <a:ext cx="11074400" cy="5257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6457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25673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8800" y="273051"/>
            <a:ext cx="4673600" cy="585311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41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15686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54400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54400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15621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41600" y="288925"/>
            <a:ext cx="904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41600" y="838200"/>
            <a:ext cx="9042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336800" y="6661150"/>
            <a:ext cx="2844800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1"/>
            </a:lvl1pPr>
          </a:lstStyle>
          <a:p>
            <a:fld id="{DF033D47-202B-40A1-BAAD-12C2FE8D2655}" type="datetimeFigureOut">
              <a:rPr lang="en-US" smtClean="0"/>
              <a:pPr/>
              <a:t>6/9/2017</a:t>
            </a:fld>
            <a:r>
              <a:rPr lang="en-US"/>
              <a:t> 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84800" y="6689726"/>
            <a:ext cx="3860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689726"/>
            <a:ext cx="28448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/>
            </a:lvl1pPr>
          </a:lstStyle>
          <a:p>
            <a:r>
              <a:rPr lang="en-US"/>
              <a:t> </a:t>
            </a:r>
            <a:fld id="{ACE93C2F-6CEC-4EB8-818D-F46E860293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b="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1100" y="1524000"/>
            <a:ext cx="6400800" cy="762000"/>
          </a:xfrm>
        </p:spPr>
        <p:txBody>
          <a:bodyPr/>
          <a:lstStyle/>
          <a:p>
            <a:r>
              <a:rPr lang="en-US"/>
              <a:t>Updating an Introductory CAD class 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0" y="2895600"/>
            <a:ext cx="8001000" cy="838200"/>
          </a:xfrm>
        </p:spPr>
        <p:txBody>
          <a:bodyPr/>
          <a:lstStyle/>
          <a:p>
            <a:r>
              <a:rPr lang="en-US" sz="2400"/>
              <a:t>Lynn M. Boorady, Fashion and Textile Technology </a:t>
            </a:r>
          </a:p>
          <a:p>
            <a:r>
              <a:rPr lang="en-US" sz="2400"/>
              <a:t>Project Team Lead: Kaylene Waite </a:t>
            </a:r>
          </a:p>
          <a:p>
            <a:r>
              <a:rPr lang="en-US" sz="2400"/>
              <a:t>Project Team Members:  </a:t>
            </a:r>
          </a:p>
          <a:p>
            <a:r>
              <a:rPr lang="en-US" sz="2400"/>
              <a:t>Todd Benzin  </a:t>
            </a:r>
          </a:p>
          <a:p>
            <a:r>
              <a:rPr lang="en-US" sz="2400"/>
              <a:t>Joe Riggie  </a:t>
            </a:r>
          </a:p>
          <a:p>
            <a:r>
              <a:rPr lang="en-US" sz="2400"/>
              <a:t>Katie Malik-Willard </a:t>
            </a:r>
          </a:p>
          <a:p>
            <a:r>
              <a:rPr lang="en-US" sz="2400"/>
              <a:t>Ali Alhobabi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3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600075"/>
            <a:ext cx="9819968" cy="554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28380"/>
      </p:ext>
    </p:extLst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657225"/>
            <a:ext cx="9557330" cy="539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85693"/>
      </p:ext>
    </p:extLst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 for Fall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Teach one section in Fall 2017</a:t>
            </a:r>
          </a:p>
          <a:p>
            <a:r>
              <a:rPr lang="en-US"/>
              <a:t>Entirely new syllabus with 4 – 6 free class times</a:t>
            </a:r>
          </a:p>
          <a:p>
            <a:pPr lvl="1"/>
            <a:r>
              <a:rPr lang="en-US"/>
              <a:t>Implementing additional projects</a:t>
            </a:r>
          </a:p>
          <a:p>
            <a:pPr lvl="1"/>
            <a:r>
              <a:rPr lang="en-US"/>
              <a:t>Implementing a diversity project</a:t>
            </a:r>
          </a:p>
          <a:p>
            <a:r>
              <a:rPr lang="en-US"/>
              <a:t>Assessment at the end of the semester with mid-term check ups.</a:t>
            </a:r>
          </a:p>
        </p:txBody>
      </p:sp>
    </p:spTree>
    <p:extLst>
      <p:ext uri="{BB962C8B-B14F-4D97-AF65-F5344CB8AC3E}">
        <p14:creationId xmlns:p14="http://schemas.microsoft.com/office/powerpoint/2010/main" val="1417809937"/>
      </p:ext>
    </p:extLst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Assessment Plan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The department teaches three sections of this class each semester. I would like to compare how my fall 2017 class does with this updated course compared to the other two sections. I will be looking for increased comprehension, more advanced skills and being able to work more independently. </a:t>
            </a:r>
          </a:p>
          <a:p>
            <a:pPr marL="0" indent="0">
              <a:buNone/>
            </a:pPr>
            <a:r>
              <a:rPr lang="en-US"/>
              <a:t>	1. Were OER located and a guide developed for faculty in FTT? </a:t>
            </a:r>
          </a:p>
          <a:p>
            <a:pPr marL="0" indent="0">
              <a:buNone/>
            </a:pPr>
            <a:r>
              <a:rPr lang="en-US"/>
              <a:t>	2. Was the faculty member able to complete one video on 	creating a fashion color palette during the Academy? </a:t>
            </a:r>
          </a:p>
          <a:p>
            <a:pPr marL="0" indent="0">
              <a:buNone/>
            </a:pPr>
            <a:r>
              <a:rPr lang="en-US"/>
              <a:t>	3. Compare student grades and final projects with previous 	semesters to determine if the updated lesson outcomes are at 	least comparable. 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65217"/>
      </p:ext>
    </p:extLst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FITT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Established time to complete project – no more putting it off!</a:t>
            </a:r>
          </a:p>
          <a:p>
            <a:r>
              <a:rPr lang="en-US"/>
              <a:t>Team members expertise</a:t>
            </a:r>
          </a:p>
          <a:p>
            <a:r>
              <a:rPr lang="en-US"/>
              <a:t>Expertise immediately available so that you can move on immediately.</a:t>
            </a:r>
          </a:p>
          <a:p>
            <a:r>
              <a:rPr lang="en-US"/>
              <a:t>People coming together to help you make a better, more robust product and developing a community of support.</a:t>
            </a:r>
          </a:p>
        </p:txBody>
      </p:sp>
    </p:spTree>
    <p:extLst>
      <p:ext uri="{BB962C8B-B14F-4D97-AF65-F5344CB8AC3E}">
        <p14:creationId xmlns:p14="http://schemas.microsoft.com/office/powerpoint/2010/main" val="2563533037"/>
      </p:ext>
    </p:extLst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2209800"/>
            <a:ext cx="8583084" cy="1362075"/>
          </a:xfrm>
        </p:spPr>
        <p:txBody>
          <a:bodyPr/>
          <a:lstStyle/>
          <a:p>
            <a:r>
              <a:rPr lang="en-US"/>
              <a:t>Thank you to FITT!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4200" y="2821781"/>
            <a:ext cx="5484845" cy="1500187"/>
          </a:xfrm>
        </p:spPr>
        <p:txBody>
          <a:bodyPr/>
          <a:lstStyle/>
          <a:p>
            <a:r>
              <a:rPr lang="en-US"/>
              <a:t>Thank you to my awesome team! </a:t>
            </a:r>
          </a:p>
          <a:p>
            <a:r>
              <a:rPr lang="en-US"/>
              <a:t>Kaylene Waite, Katie Malik-Willard, Ali Alhobabi, Todd Benzin and Joe Riggie</a:t>
            </a:r>
          </a:p>
        </p:txBody>
      </p:sp>
    </p:spTree>
    <p:extLst>
      <p:ext uri="{BB962C8B-B14F-4D97-AF65-F5344CB8AC3E}">
        <p14:creationId xmlns:p14="http://schemas.microsoft.com/office/powerpoint/2010/main" val="201845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Goals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93725"/>
            <a:ext cx="11074400" cy="5257800"/>
          </a:xfrm>
        </p:spPr>
        <p:txBody>
          <a:bodyPr/>
          <a:lstStyle/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r>
              <a:rPr lang="en-US" sz="2000"/>
              <a:t>1. Source Open Educational Resources for the faculty to use in their classes. </a:t>
            </a:r>
          </a:p>
          <a:p>
            <a:pPr marL="0" indent="0">
              <a:buNone/>
            </a:pPr>
            <a:r>
              <a:rPr lang="en-US" sz="2000"/>
              <a:t>	a. Which allows students to work on independently – Microsoft Word, Excel and PPT. 	Also Adobe CS. </a:t>
            </a:r>
          </a:p>
          <a:p>
            <a:pPr marL="0" indent="0">
              <a:buNone/>
            </a:pPr>
            <a:r>
              <a:rPr lang="en-US" sz="2000"/>
              <a:t>	b. Investigate Lynda.com  - https://rite.buffalostate.edu/nypl-benefits.html  </a:t>
            </a:r>
          </a:p>
          <a:p>
            <a:pPr marL="0" indent="0">
              <a:buNone/>
            </a:pPr>
            <a:r>
              <a:rPr lang="en-US" sz="2000"/>
              <a:t>2. Using the objectives of the course FTT 208, implement one new lesson on the use of Adobe CS, specific to fashion, which will be delivered in fall 2017. </a:t>
            </a:r>
          </a:p>
          <a:p>
            <a:pPr marL="0" indent="0">
              <a:buNone/>
            </a:pPr>
            <a:r>
              <a:rPr lang="en-US" sz="2000"/>
              <a:t>	a. Differentiate consumer target markets including cultural aspects and how each 	market influences the design process and merchandising strategies. 		</a:t>
            </a:r>
          </a:p>
          <a:p>
            <a:pPr marL="0" indent="0">
              <a:buNone/>
            </a:pPr>
            <a:r>
              <a:rPr lang="en-US" sz="2000"/>
              <a:t>	b. Demonstrate an introductory understanding and hands on experience with how the 	elements and principles of design can affect the aesthetic and marketability of an end 	product.  </a:t>
            </a:r>
          </a:p>
          <a:p>
            <a:pPr marL="0" indent="0">
              <a:buNone/>
            </a:pPr>
            <a:r>
              <a:rPr lang="en-US" sz="2000"/>
              <a:t>	c. Demonstrate introductory raster digital skills via standard off the shelf software to 	create and illustrate custom fabric patterns.  </a:t>
            </a:r>
          </a:p>
          <a:p>
            <a:pPr marL="0" indent="0">
              <a:buNone/>
            </a:pPr>
            <a:r>
              <a:rPr lang="en-US" sz="2000"/>
              <a:t>3. Secondary Goal </a:t>
            </a:r>
          </a:p>
          <a:p>
            <a:pPr marL="0" indent="0">
              <a:buNone/>
            </a:pPr>
            <a:r>
              <a:rPr lang="en-US" sz="2000"/>
              <a:t>	a. Create videos where there is a gap in locating resources. 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Deliverable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Restructure the FTT 208 class to reflect the goals of the department in terms of inclusion of projects with diversity components. </a:t>
            </a:r>
          </a:p>
          <a:p>
            <a:r>
              <a:rPr lang="en-US"/>
              <a:t>Learn how to develop a video to instruct the students to complete the tasks while learning Adobe CS. </a:t>
            </a:r>
          </a:p>
          <a:p>
            <a:r>
              <a:rPr lang="en-US"/>
              <a:t> Complete one video on creating a fashion color palette during the Academy. </a:t>
            </a:r>
          </a:p>
        </p:txBody>
      </p:sp>
    </p:spTree>
    <p:extLst>
      <p:ext uri="{BB962C8B-B14F-4D97-AF65-F5344CB8AC3E}">
        <p14:creationId xmlns:p14="http://schemas.microsoft.com/office/powerpoint/2010/main" val="3411556941"/>
      </p:ext>
    </p:extLst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7975" y="314325"/>
            <a:ext cx="8035720" cy="954107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sz="2800" b="1" u="sng">
                <a:solidFill>
                  <a:srgbClr val="000000"/>
                </a:solidFill>
                <a:latin typeface="Times New Roman"/>
                <a:cs typeface="Times New Roman"/>
              </a:rPr>
              <a:t>How to get a NYS Public Library Card </a:t>
            </a:r>
          </a:p>
          <a:p>
            <a:pPr algn="ctr"/>
            <a:r>
              <a:rPr lang="en-US" sz="2800" b="1" u="sng">
                <a:solidFill>
                  <a:srgbClr val="000000"/>
                </a:solidFill>
                <a:latin typeface="Times New Roman"/>
                <a:cs typeface="Times New Roman"/>
              </a:rPr>
              <a:t>and Get a Lynda.com Account</a:t>
            </a:r>
            <a:r>
              <a:rPr lang="en-US">
                <a:solidFill>
                  <a:srgbClr val="000000"/>
                </a:solidFill>
                <a:latin typeface="Times New Roman"/>
                <a:cs typeface="Times New Roman"/>
              </a:rPr>
              <a:t> </a:t>
            </a: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3" name="Picture 2" descr="new-york-public-library-logo-crop-u928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1752600"/>
            <a:ext cx="2162175" cy="136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lynda-com-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0300" y="3800475"/>
            <a:ext cx="1812875" cy="156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72050" y="2233343"/>
            <a:ext cx="6532306" cy="3477875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2000">
                <a:solidFill>
                  <a:srgbClr val="3B3B3B"/>
                </a:solidFill>
                <a:latin typeface="open-sans"/>
              </a:rPr>
              <a:t>Here's how: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>
                <a:solidFill>
                  <a:srgbClr val="3B3B3B"/>
                </a:solidFill>
                <a:latin typeface="open-sans"/>
              </a:rPr>
              <a:t>Fill out the </a:t>
            </a:r>
            <a:r>
              <a:rPr lang="en-US" sz="2000" b="1" u="sng">
                <a:solidFill>
                  <a:srgbClr val="151515"/>
                </a:solidFill>
                <a:latin typeface="open-sans"/>
              </a:rPr>
              <a:t>online application form</a:t>
            </a:r>
            <a:r>
              <a:rPr lang="en-US" sz="2000">
                <a:solidFill>
                  <a:srgbClr val="3B3B3B"/>
                </a:solidFill>
                <a:latin typeface="open-san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>
                <a:solidFill>
                  <a:srgbClr val="3B3B3B"/>
                </a:solidFill>
                <a:latin typeface="open-sans"/>
              </a:rPr>
              <a:t>Wait for them to send you a library card (may take up to 4 weeks).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>
                <a:solidFill>
                  <a:srgbClr val="3B3B3B"/>
                </a:solidFill>
                <a:latin typeface="open-sans"/>
              </a:rPr>
              <a:t>Within 3 months of receiving your card, validate your card by emailing/faxing them your identification (</a:t>
            </a:r>
            <a:r>
              <a:rPr lang="en-US" sz="2000" i="1">
                <a:solidFill>
                  <a:srgbClr val="3B3B3B"/>
                </a:solidFill>
                <a:latin typeface="open-sans"/>
              </a:rPr>
              <a:t>see below for additional info</a:t>
            </a:r>
            <a:r>
              <a:rPr lang="en-US" sz="2000">
                <a:solidFill>
                  <a:srgbClr val="3B3B3B"/>
                </a:solidFill>
                <a:latin typeface="open-san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>
                <a:solidFill>
                  <a:srgbClr val="3B3B3B"/>
                </a:solidFill>
                <a:latin typeface="open-sans"/>
              </a:rPr>
              <a:t>Login to lynda.com through this </a:t>
            </a:r>
            <a:r>
              <a:rPr lang="en-US" sz="2000" b="1" u="sng">
                <a:solidFill>
                  <a:srgbClr val="151515"/>
                </a:solidFill>
                <a:latin typeface="open-sans"/>
              </a:rPr>
              <a:t>library link</a:t>
            </a:r>
            <a:r>
              <a:rPr lang="en-US" sz="2000">
                <a:solidFill>
                  <a:srgbClr val="3B3B3B"/>
                </a:solidFill>
                <a:latin typeface="open-sans"/>
              </a:rPr>
              <a:t> with your library card number and pin.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>
                <a:solidFill>
                  <a:srgbClr val="3B3B3B"/>
                </a:solidFill>
                <a:latin typeface="open-sans"/>
              </a:rPr>
              <a:t>Lynda.com will ask for your name and email address and then you're good to go.</a:t>
            </a:r>
          </a:p>
        </p:txBody>
      </p:sp>
    </p:spTree>
    <p:extLst>
      <p:ext uri="{BB962C8B-B14F-4D97-AF65-F5344CB8AC3E}">
        <p14:creationId xmlns:p14="http://schemas.microsoft.com/office/powerpoint/2010/main" val="43389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704850"/>
            <a:ext cx="9258287" cy="519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0626"/>
      </p:ext>
    </p:extLst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750" y="533400"/>
            <a:ext cx="8475046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2800"/>
              <a:t>How to use Snipping Tool to capture screenshots</a:t>
            </a:r>
          </a:p>
        </p:txBody>
      </p:sp>
      <p:pic>
        <p:nvPicPr>
          <p:cNvPr id="3" name="Picture 2" descr="Snipping Too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571625"/>
            <a:ext cx="6515146" cy="301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364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xcel roadm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275" y="742950"/>
            <a:ext cx="2667000" cy="4114800"/>
          </a:xfrm>
          <a:prstGeom prst="rect">
            <a:avLst/>
          </a:prstGeom>
        </p:spPr>
      </p:pic>
      <p:pic>
        <p:nvPicPr>
          <p:cNvPr id="3" name="Picture 2" descr="PPT roadma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1257300"/>
            <a:ext cx="2667000" cy="4114800"/>
          </a:xfrm>
          <a:prstGeom prst="rect">
            <a:avLst/>
          </a:prstGeom>
        </p:spPr>
      </p:pic>
      <p:pic>
        <p:nvPicPr>
          <p:cNvPr id="4" name="Picture 3" descr="Microsoft Word 2013 Roadma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2975" y="2076450"/>
            <a:ext cx="2743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38106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nsemble screen sho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5" y="561975"/>
            <a:ext cx="7292738" cy="3330984"/>
          </a:xfrm>
          <a:prstGeom prst="rect">
            <a:avLst/>
          </a:prstGeom>
        </p:spPr>
      </p:pic>
      <p:pic>
        <p:nvPicPr>
          <p:cNvPr id="3" name="Picture 2" descr="Fashion color SS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950" y="4486275"/>
            <a:ext cx="2743200" cy="685800"/>
          </a:xfrm>
          <a:prstGeom prst="rect">
            <a:avLst/>
          </a:prstGeom>
        </p:spPr>
      </p:pic>
      <p:pic>
        <p:nvPicPr>
          <p:cNvPr id="4" name="Picture 3" descr="Pantone Textile SS 1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625" y="4438650"/>
            <a:ext cx="2743200" cy="1724025"/>
          </a:xfrm>
          <a:prstGeom prst="rect">
            <a:avLst/>
          </a:prstGeom>
        </p:spPr>
      </p:pic>
      <p:sp>
        <p:nvSpPr>
          <p:cNvPr id="5" name="Arrow: Right 4"/>
          <p:cNvSpPr/>
          <p:nvPr/>
        </p:nvSpPr>
        <p:spPr bwMode="auto">
          <a:xfrm>
            <a:off x="6181725" y="4657725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335320"/>
      </p:ext>
    </p:extLst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75" y="752475"/>
            <a:ext cx="8833669" cy="498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16905"/>
      </p:ext>
    </p:extLst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TS001090015">
  <a:themeElements>
    <a:clrScheme name="Custom 39">
      <a:dk1>
        <a:srgbClr val="5C1F00"/>
      </a:dk1>
      <a:lt1>
        <a:srgbClr val="151515"/>
      </a:lt1>
      <a:dk2>
        <a:srgbClr val="800000"/>
      </a:dk2>
      <a:lt2>
        <a:srgbClr val="661900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TS001090015</vt:lpstr>
      <vt:lpstr>Updating an Introductory CAD class  </vt:lpstr>
      <vt:lpstr>Project Goals</vt:lpstr>
      <vt:lpstr>Project Deliverable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 for Fall implementation</vt:lpstr>
      <vt:lpstr>Assessment Plan </vt:lpstr>
      <vt:lpstr>FITT Benefits</vt:lpstr>
      <vt:lpstr>Thank you to FITT!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an Introductory CAD class  </dc:title>
  <cp:revision>1</cp:revision>
  <dcterms:modified xsi:type="dcterms:W3CDTF">2017-06-09T14:10:52Z</dcterms:modified>
</cp:coreProperties>
</file>