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12" r:id="rId2"/>
    <p:sldId id="373" r:id="rId3"/>
    <p:sldId id="374" r:id="rId4"/>
    <p:sldId id="376" r:id="rId5"/>
    <p:sldId id="259" r:id="rId6"/>
    <p:sldId id="262" r:id="rId7"/>
    <p:sldId id="261" r:id="rId8"/>
    <p:sldId id="274" r:id="rId9"/>
    <p:sldId id="449" r:id="rId10"/>
    <p:sldId id="264" r:id="rId11"/>
    <p:sldId id="450" r:id="rId12"/>
    <p:sldId id="45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00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8" autoAdjust="0"/>
    <p:restoredTop sz="86329" autoAdjust="0"/>
  </p:normalViewPr>
  <p:slideViewPr>
    <p:cSldViewPr>
      <p:cViewPr>
        <p:scale>
          <a:sx n="50" d="100"/>
          <a:sy n="50" d="100"/>
        </p:scale>
        <p:origin x="-696" y="-72"/>
      </p:cViewPr>
      <p:guideLst>
        <p:guide orient="horz" pos="2160"/>
        <p:guide pos="2880"/>
      </p:guideLst>
    </p:cSldViewPr>
  </p:slideViewPr>
  <p:outlineViewPr>
    <p:cViewPr>
      <p:scale>
        <a:sx n="33" d="100"/>
        <a:sy n="33" d="100"/>
      </p:scale>
      <p:origin x="0" y="15054"/>
    </p:cViewPr>
  </p:outlineViewPr>
  <p:notesTextViewPr>
    <p:cViewPr>
      <p:scale>
        <a:sx n="1" d="1"/>
        <a:sy n="1" d="1"/>
      </p:scale>
      <p:origin x="0" y="0"/>
    </p:cViewPr>
  </p:notesTextViewPr>
  <p:sorterViewPr>
    <p:cViewPr>
      <p:scale>
        <a:sx n="100" d="100"/>
        <a:sy n="100" d="100"/>
      </p:scale>
      <p:origin x="0" y="159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3000746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1957426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36140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73900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3533938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3619768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42661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1811728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1211245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875846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1B156-ABDF-4DD6-AC2E-81DF90A9930B}" type="datetimeFigureOut">
              <a:rPr lang="en-US" smtClean="0"/>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9C35BE-F9C4-41C9-AFEE-E50A4C0BE960}" type="slidenum">
              <a:rPr lang="en-US" smtClean="0"/>
              <a:t>‹#›</a:t>
            </a:fld>
            <a:endParaRPr lang="en-US" dirty="0"/>
          </a:p>
        </p:txBody>
      </p:sp>
    </p:spTree>
    <p:extLst>
      <p:ext uri="{BB962C8B-B14F-4D97-AF65-F5344CB8AC3E}">
        <p14:creationId xmlns:p14="http://schemas.microsoft.com/office/powerpoint/2010/main" val="2712803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1B156-ABDF-4DD6-AC2E-81DF90A9930B}" type="datetimeFigureOut">
              <a:rPr lang="en-US" smtClean="0"/>
              <a:t>5/9/2012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C35BE-F9C4-41C9-AFEE-E50A4C0BE960}" type="slidenum">
              <a:rPr lang="en-US" smtClean="0"/>
              <a:t>‹#›</a:t>
            </a:fld>
            <a:endParaRPr lang="en-US" dirty="0"/>
          </a:p>
        </p:txBody>
      </p:sp>
    </p:spTree>
    <p:extLst>
      <p:ext uri="{BB962C8B-B14F-4D97-AF65-F5344CB8AC3E}">
        <p14:creationId xmlns:p14="http://schemas.microsoft.com/office/powerpoint/2010/main" val="233085079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1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2B%20-%20exploring%20CREATED%20HEALTH%20CREATING%20WELLNESS%20&amp;%20CREATIVITY_productivity_CORRELATES%20selected%20quotes%20v%202.pptx" TargetMode="External"/><Relationship Id="rId2" Type="http://schemas.openxmlformats.org/officeDocument/2006/relationships/hyperlink" Target="2A%20-%20explore%20a%20challenge%20experiment%20-%20PROACTIVE%20PARTICIPATION%20REQUIRED.pptx"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0" y="4800600"/>
            <a:ext cx="9144000" cy="1981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smtClean="0">
              <a:solidFill>
                <a:schemeClr val="bg1"/>
              </a:solidFill>
            </a:endParaRPr>
          </a:p>
        </p:txBody>
      </p:sp>
      <p:sp>
        <p:nvSpPr>
          <p:cNvPr id="11" name="Title 1"/>
          <p:cNvSpPr txBox="1">
            <a:spLocks/>
          </p:cNvSpPr>
          <p:nvPr/>
        </p:nvSpPr>
        <p:spPr>
          <a:xfrm>
            <a:off x="0" y="0"/>
            <a:ext cx="9144000" cy="6781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b="1" dirty="0" smtClean="0"/>
              <a:t>DEDICATION</a:t>
            </a:r>
            <a:endParaRPr lang="en-US" sz="1400" b="1" dirty="0"/>
          </a:p>
          <a:p>
            <a:r>
              <a:rPr lang="en-US" sz="1400" b="1" u="sng" dirty="0"/>
              <a:t>I</a:t>
            </a:r>
            <a:r>
              <a:rPr lang="en-US" sz="1400" b="1" u="sng" dirty="0" smtClean="0"/>
              <a:t>n honor of:</a:t>
            </a:r>
            <a:r>
              <a:rPr lang="en-US" sz="1400" u="sng" dirty="0" smtClean="0"/>
              <a:t> </a:t>
            </a:r>
          </a:p>
          <a:p>
            <a:r>
              <a:rPr lang="en-US" sz="1400" dirty="0" smtClean="0"/>
              <a:t>My brother Denis </a:t>
            </a:r>
            <a:r>
              <a:rPr lang="en-US" sz="1400" dirty="0" err="1" smtClean="0"/>
              <a:t>Maglorie</a:t>
            </a:r>
            <a:r>
              <a:rPr lang="en-US" sz="1400" dirty="0" smtClean="0"/>
              <a:t> </a:t>
            </a:r>
            <a:r>
              <a:rPr lang="en-US" sz="1400" dirty="0" err="1" smtClean="0"/>
              <a:t>Yacinthe</a:t>
            </a:r>
            <a:r>
              <a:rPr lang="en-US" sz="1400" dirty="0" smtClean="0"/>
              <a:t> who at his best has always strongly modeled many Creativity Science principles (though untrained in them) and thereby unknowingly brought lots of light and joy to our family.  Thank you for being the easy-open-comfortable soul, and my tech-gadget loving, futurist thinking, idea-debating sounding board, comrade.</a:t>
            </a:r>
          </a:p>
          <a:p>
            <a:r>
              <a:rPr lang="en-US" sz="1400" dirty="0" smtClean="0"/>
              <a:t>The line of women who came before me, who from some of human history’s darkest pages,</a:t>
            </a:r>
            <a:endParaRPr lang="en-US" sz="1400" dirty="0"/>
          </a:p>
          <a:p>
            <a:r>
              <a:rPr lang="en-US" sz="1400" u="sng" dirty="0" smtClean="0"/>
              <a:t>created </a:t>
            </a:r>
            <a:r>
              <a:rPr lang="en-US" sz="1400" dirty="0" smtClean="0"/>
              <a:t>me out of the brightness of their own willing motivation, ownership, and imagination.  </a:t>
            </a:r>
          </a:p>
          <a:p>
            <a:r>
              <a:rPr lang="en-US" sz="1400" dirty="0" smtClean="0"/>
              <a:t>Their hidden stories have imbued me with the same fiery willingness and fear-conquering faithfulness, to commit to </a:t>
            </a:r>
            <a:r>
              <a:rPr lang="en-US" sz="1400" u="sng" dirty="0" smtClean="0"/>
              <a:t>creating</a:t>
            </a:r>
            <a:r>
              <a:rPr lang="en-US" sz="1400" dirty="0" smtClean="0"/>
              <a:t> goodness within and beyond any and every circumstance.  </a:t>
            </a:r>
          </a:p>
          <a:p>
            <a:r>
              <a:rPr lang="en-US" sz="1400" dirty="0" err="1" smtClean="0"/>
              <a:t>Michelcé</a:t>
            </a:r>
            <a:r>
              <a:rPr lang="en-US" sz="1400" dirty="0" smtClean="0"/>
              <a:t> </a:t>
            </a:r>
            <a:r>
              <a:rPr lang="en-US" sz="1400" dirty="0"/>
              <a:t>Michel, maternal great-grandmother </a:t>
            </a:r>
            <a:r>
              <a:rPr lang="en-US" sz="1400" dirty="0" smtClean="0"/>
              <a:t> - </a:t>
            </a:r>
            <a:r>
              <a:rPr lang="en-US" sz="1400" dirty="0" err="1" smtClean="0"/>
              <a:t>Rosemela</a:t>
            </a:r>
            <a:r>
              <a:rPr lang="en-US" sz="1400" dirty="0" smtClean="0"/>
              <a:t> </a:t>
            </a:r>
            <a:r>
              <a:rPr lang="en-US" sz="1400" dirty="0"/>
              <a:t>Michel, maternal </a:t>
            </a:r>
            <a:r>
              <a:rPr lang="en-US" sz="1400" dirty="0" smtClean="0"/>
              <a:t>grandmother</a:t>
            </a:r>
            <a:endParaRPr lang="en-US" sz="1400" dirty="0"/>
          </a:p>
          <a:p>
            <a:r>
              <a:rPr lang="en-US" sz="1400" dirty="0"/>
              <a:t>Denise Laurore Yacinthe, my </a:t>
            </a:r>
            <a:r>
              <a:rPr lang="en-US" sz="1400" dirty="0" smtClean="0"/>
              <a:t>mother</a:t>
            </a:r>
            <a:r>
              <a:rPr lang="en-US" sz="1400" dirty="0"/>
              <a:t> </a:t>
            </a:r>
            <a:r>
              <a:rPr lang="en-US" sz="1400" dirty="0" smtClean="0"/>
              <a:t>- </a:t>
            </a:r>
            <a:r>
              <a:rPr lang="en-US" sz="1400" dirty="0" err="1" smtClean="0"/>
              <a:t>Lunelle</a:t>
            </a:r>
            <a:r>
              <a:rPr lang="en-US" sz="1400" dirty="0" smtClean="0"/>
              <a:t> </a:t>
            </a:r>
            <a:r>
              <a:rPr lang="en-US" sz="1400" dirty="0"/>
              <a:t>Carmel Belhomme, my sister</a:t>
            </a:r>
            <a:r>
              <a:rPr lang="en-US" sz="1400" dirty="0" smtClean="0"/>
              <a:t>.</a:t>
            </a:r>
          </a:p>
          <a:p>
            <a:r>
              <a:rPr lang="en-US" sz="1400" dirty="0" smtClean="0"/>
              <a:t>As such regardless </a:t>
            </a:r>
            <a:r>
              <a:rPr lang="en-US" sz="1400" dirty="0"/>
              <a:t>of passed adversities  or those yet to </a:t>
            </a:r>
            <a:r>
              <a:rPr lang="en-US" sz="1400" dirty="0" smtClean="0"/>
              <a:t>come</a:t>
            </a:r>
            <a:r>
              <a:rPr lang="en-US" sz="1400" dirty="0"/>
              <a:t>,</a:t>
            </a:r>
            <a:r>
              <a:rPr lang="en-US" sz="1400" dirty="0" smtClean="0"/>
              <a:t> by these legacies; the mastery of these skills; and the founding of </a:t>
            </a:r>
            <a:r>
              <a:rPr lang="en-US" sz="1400" u="sng" dirty="0"/>
              <a:t>a</a:t>
            </a:r>
            <a:r>
              <a:rPr lang="en-US" sz="1400" u="sng" dirty="0" smtClean="0"/>
              <a:t> creative change leadership</a:t>
            </a:r>
            <a:r>
              <a:rPr lang="en-US" sz="1400" dirty="0" smtClean="0"/>
              <a:t> career; the willingness is supported to personalize a professional path that un-mistakenly  prioritizes, illuminates, activates, and catalyzes positive </a:t>
            </a:r>
            <a:r>
              <a:rPr lang="en-US" sz="1400" u="sng" dirty="0" smtClean="0"/>
              <a:t>creative</a:t>
            </a:r>
            <a:r>
              <a:rPr lang="en-US" sz="1400" dirty="0" smtClean="0"/>
              <a:t> /productive potentials .  This gift of devotion to </a:t>
            </a:r>
            <a:r>
              <a:rPr lang="en-US" sz="1400" u="sng" dirty="0" smtClean="0"/>
              <a:t>creating</a:t>
            </a:r>
            <a:r>
              <a:rPr lang="en-US" sz="1400" dirty="0" smtClean="0"/>
              <a:t>: a life’s work of love; cultivating a world with actions and ideas that are compassionately empowering, sustaining, and sustainable;  and an unleashed, full expression  of a presence that liberates; carries forward beautifully this </a:t>
            </a:r>
            <a:r>
              <a:rPr lang="en-US" sz="1400" dirty="0" err="1" smtClean="0"/>
              <a:t>deliberatized</a:t>
            </a:r>
            <a:r>
              <a:rPr lang="en-US" sz="1400" dirty="0" smtClean="0"/>
              <a:t> training and its enriching results!  So thank you International Center for Studies in Creativity and Buffalo State College Diversity Fellowship for the opportunity to flourish from this mind-with-heart-</a:t>
            </a:r>
            <a:r>
              <a:rPr lang="en-US" sz="1400" dirty="0" err="1" smtClean="0"/>
              <a:t>ful</a:t>
            </a:r>
            <a:r>
              <a:rPr lang="en-US" sz="1400" dirty="0" smtClean="0"/>
              <a:t> discipline of creative discipline! </a:t>
            </a:r>
          </a:p>
          <a:p>
            <a:r>
              <a:rPr lang="en-US" sz="1400" b="1" u="sng" dirty="0" smtClean="0"/>
              <a:t>In </a:t>
            </a:r>
            <a:r>
              <a:rPr lang="en-US" sz="1400" b="1" u="sng" dirty="0" err="1" smtClean="0"/>
              <a:t>memorium</a:t>
            </a:r>
            <a:r>
              <a:rPr lang="en-US" sz="1400" b="1" u="sng" dirty="0"/>
              <a:t> </a:t>
            </a:r>
            <a:r>
              <a:rPr lang="en-US" sz="1400" b="1" u="sng" dirty="0" smtClean="0"/>
              <a:t>of:</a:t>
            </a:r>
          </a:p>
          <a:p>
            <a:r>
              <a:rPr lang="en-US" sz="1400" dirty="0" smtClean="0"/>
              <a:t> a lifetime of too many creative </a:t>
            </a:r>
            <a:r>
              <a:rPr lang="en-US" sz="1400" dirty="0"/>
              <a:t>forces prematurely extinguished </a:t>
            </a:r>
            <a:r>
              <a:rPr lang="en-US" sz="1400" dirty="0" smtClean="0"/>
              <a:t>(Mary </a:t>
            </a:r>
            <a:r>
              <a:rPr lang="en-US" sz="1400" dirty="0"/>
              <a:t>Murdock, Anne Korhummel, Rodman Van Brocklyn, Meme Kidd, Leonard </a:t>
            </a:r>
            <a:r>
              <a:rPr lang="en-US" sz="1400" dirty="0" smtClean="0"/>
              <a:t>Kidd; </a:t>
            </a:r>
            <a:r>
              <a:rPr lang="en-US" sz="1400" dirty="0"/>
              <a:t>to name a </a:t>
            </a:r>
            <a:r>
              <a:rPr lang="en-US" sz="1400" dirty="0" smtClean="0"/>
              <a:t>few of the exceptional teachers</a:t>
            </a:r>
            <a:r>
              <a:rPr lang="en-US" sz="1400" dirty="0"/>
              <a:t>, neighbors, </a:t>
            </a:r>
            <a:r>
              <a:rPr lang="en-US" sz="1400" dirty="0" smtClean="0"/>
              <a:t>&amp; friends</a:t>
            </a:r>
            <a:r>
              <a:rPr lang="en-US" sz="1400" dirty="0"/>
              <a:t>, </a:t>
            </a:r>
            <a:r>
              <a:rPr lang="en-US" sz="1400" dirty="0" smtClean="0"/>
              <a:t>among many) overwhelmed by the systemically destructive challenges of preventable or reversible disease traumas (sudden, terminal ,and chronic) and their impoverishing effects.  </a:t>
            </a:r>
            <a:endParaRPr lang="en-US" sz="1400" dirty="0"/>
          </a:p>
          <a:p>
            <a:r>
              <a:rPr lang="en-US" sz="1400" b="1" u="sng" dirty="0" smtClean="0"/>
              <a:t>In appreciation of:</a:t>
            </a:r>
          </a:p>
          <a:p>
            <a:r>
              <a:rPr lang="en-US" sz="1400" b="1" dirty="0" smtClean="0"/>
              <a:t> </a:t>
            </a:r>
            <a:r>
              <a:rPr lang="en-US" sz="1400" dirty="0" smtClean="0"/>
              <a:t>all the cherished guides and mentors along my own transformational journey towards restored health, </a:t>
            </a:r>
          </a:p>
          <a:p>
            <a:r>
              <a:rPr lang="en-US" sz="1400" dirty="0" smtClean="0"/>
              <a:t>wellness management, and the wholeness supporting work of hearted-centered service. </a:t>
            </a:r>
          </a:p>
          <a:p>
            <a:r>
              <a:rPr lang="en-US" sz="1400" dirty="0" smtClean="0"/>
              <a:t>Deepest gratitude most especially to a pair of pivotal facilitators</a:t>
            </a:r>
            <a:r>
              <a:rPr lang="en-US" sz="1400" dirty="0"/>
              <a:t> </a:t>
            </a:r>
            <a:r>
              <a:rPr lang="en-US" sz="1400" dirty="0" smtClean="0"/>
              <a:t>in addition to 3 others whose </a:t>
            </a:r>
          </a:p>
          <a:p>
            <a:r>
              <a:rPr lang="en-US" sz="1400" dirty="0" smtClean="0"/>
              <a:t>generous hospitality, inspired-action, supreme skillfulness, and timeless wisdom </a:t>
            </a:r>
          </a:p>
          <a:p>
            <a:r>
              <a:rPr lang="en-US" sz="1400" dirty="0" smtClean="0"/>
              <a:t>have forever changed my world for the better</a:t>
            </a:r>
            <a:r>
              <a:rPr lang="en-US" sz="1400" dirty="0"/>
              <a:t>:</a:t>
            </a:r>
            <a:endParaRPr lang="en-US" sz="1400" dirty="0" smtClean="0"/>
          </a:p>
          <a:p>
            <a:r>
              <a:rPr lang="en-US" sz="1400" dirty="0" smtClean="0"/>
              <a:t>Madame et Monsieur Toussaint, Sagine Nichols, Dr. Alex </a:t>
            </a:r>
            <a:r>
              <a:rPr lang="en-US" sz="1400" dirty="0" err="1" smtClean="0"/>
              <a:t>Miyasaka-Ky</a:t>
            </a:r>
            <a:r>
              <a:rPr lang="en-US" sz="1400" dirty="0" smtClean="0"/>
              <a:t>, and Ms. Virgina Harper.</a:t>
            </a:r>
          </a:p>
        </p:txBody>
      </p:sp>
    </p:spTree>
    <p:extLst>
      <p:ext uri="{BB962C8B-B14F-4D97-AF65-F5344CB8AC3E}">
        <p14:creationId xmlns:p14="http://schemas.microsoft.com/office/powerpoint/2010/main" val="1186588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So, an upgrade wouldn’t be </a:t>
            </a:r>
          </a:p>
          <a:p>
            <a:r>
              <a:rPr lang="en-US" dirty="0" smtClean="0"/>
              <a:t>out of the question right now.</a:t>
            </a:r>
            <a:endParaRPr lang="en-US" dirty="0"/>
          </a:p>
        </p:txBody>
      </p:sp>
      <p:sp>
        <p:nvSpPr>
          <p:cNvPr id="5" name="Title 1"/>
          <p:cNvSpPr txBox="1">
            <a:spLocks/>
          </p:cNvSpPr>
          <p:nvPr/>
        </p:nvSpPr>
        <p:spPr>
          <a:xfrm>
            <a:off x="685800" y="1524000"/>
            <a:ext cx="7772400" cy="9366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Sorry to hear that, </a:t>
            </a:r>
            <a:endParaRPr lang="en-US" dirty="0"/>
          </a:p>
        </p:txBody>
      </p:sp>
      <p:sp>
        <p:nvSpPr>
          <p:cNvPr id="6" name="Title 1"/>
          <p:cNvSpPr txBox="1">
            <a:spLocks/>
          </p:cNvSpPr>
          <p:nvPr/>
        </p:nvSpPr>
        <p:spPr>
          <a:xfrm>
            <a:off x="0" y="1981200"/>
            <a:ext cx="9144000" cy="1447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h</a:t>
            </a:r>
            <a:r>
              <a:rPr lang="en-US" dirty="0" smtClean="0"/>
              <a:t>owever, please allow me to prod your curiosity a little. </a:t>
            </a:r>
            <a:endParaRPr lang="en-US" dirty="0"/>
          </a:p>
        </p:txBody>
      </p:sp>
      <p:sp>
        <p:nvSpPr>
          <p:cNvPr id="7" name="Title 1"/>
          <p:cNvSpPr txBox="1">
            <a:spLocks/>
          </p:cNvSpPr>
          <p:nvPr/>
        </p:nvSpPr>
        <p:spPr>
          <a:xfrm>
            <a:off x="0" y="381000"/>
            <a:ext cx="9144000" cy="25908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Might you be willing to </a:t>
            </a:r>
          </a:p>
          <a:p>
            <a:r>
              <a:rPr lang="en-US" dirty="0" smtClean="0"/>
              <a:t>continue forward to explore </a:t>
            </a:r>
          </a:p>
          <a:p>
            <a:r>
              <a:rPr lang="en-US" dirty="0" smtClean="0"/>
              <a:t>your challenge a bit OR to </a:t>
            </a:r>
          </a:p>
          <a:p>
            <a:r>
              <a:rPr lang="en-US" dirty="0" smtClean="0"/>
              <a:t>tap into some inspiringly  useful info? </a:t>
            </a:r>
            <a:endParaRPr lang="en-US" dirty="0"/>
          </a:p>
        </p:txBody>
      </p:sp>
      <p:sp>
        <p:nvSpPr>
          <p:cNvPr id="2" name="TextBox 1"/>
          <p:cNvSpPr txBox="1"/>
          <p:nvPr/>
        </p:nvSpPr>
        <p:spPr>
          <a:xfrm>
            <a:off x="1295400" y="5486400"/>
            <a:ext cx="3276600" cy="1446550"/>
          </a:xfrm>
          <a:prstGeom prst="rect">
            <a:avLst/>
          </a:prstGeom>
          <a:noFill/>
        </p:spPr>
        <p:txBody>
          <a:bodyPr wrap="square" rtlCol="0">
            <a:spAutoFit/>
          </a:bodyPr>
          <a:lstStyle/>
          <a:p>
            <a:r>
              <a:rPr lang="en-US" sz="4400" dirty="0" smtClean="0"/>
              <a:t>Yes.</a:t>
            </a:r>
          </a:p>
          <a:p>
            <a:r>
              <a:rPr lang="en-US" sz="4400" dirty="0" smtClean="0">
                <a:hlinkClick r:id="rId2" action="ppaction://hlinksldjump"/>
              </a:rPr>
              <a:t>[CLICK HERE]</a:t>
            </a:r>
            <a:endParaRPr lang="en-US" sz="4400" dirty="0" smtClean="0"/>
          </a:p>
        </p:txBody>
      </p:sp>
      <p:sp>
        <p:nvSpPr>
          <p:cNvPr id="8" name="TextBox 7"/>
          <p:cNvSpPr txBox="1"/>
          <p:nvPr/>
        </p:nvSpPr>
        <p:spPr>
          <a:xfrm>
            <a:off x="4876800" y="5486400"/>
            <a:ext cx="3276600" cy="1446550"/>
          </a:xfrm>
          <a:prstGeom prst="rect">
            <a:avLst/>
          </a:prstGeom>
          <a:noFill/>
        </p:spPr>
        <p:txBody>
          <a:bodyPr wrap="square" rtlCol="0">
            <a:spAutoFit/>
          </a:bodyPr>
          <a:lstStyle/>
          <a:p>
            <a:r>
              <a:rPr lang="en-US" sz="4400" dirty="0" smtClean="0"/>
              <a:t>Not Sure.</a:t>
            </a:r>
          </a:p>
          <a:p>
            <a:r>
              <a:rPr lang="en-US" sz="4400" dirty="0" smtClean="0">
                <a:hlinkClick r:id="rId3" action="ppaction://hlinksldjump"/>
              </a:rPr>
              <a:t>[CLICK HERE]</a:t>
            </a:r>
            <a:endParaRPr lang="en-US" sz="4400" dirty="0" smtClean="0"/>
          </a:p>
        </p:txBody>
      </p:sp>
    </p:spTree>
    <p:extLst>
      <p:ext uri="{BB962C8B-B14F-4D97-AF65-F5344CB8AC3E}">
        <p14:creationId xmlns:p14="http://schemas.microsoft.com/office/powerpoint/2010/main" val="1285984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4000"/>
                                        <p:tgtEl>
                                          <p:spTgt spid="4"/>
                                        </p:tgtEl>
                                      </p:cBhvr>
                                    </p:animEffect>
                                    <p:set>
                                      <p:cBhvr>
                                        <p:cTn id="7" dur="1" fill="hold">
                                          <p:stCondLst>
                                            <p:cond delay="3999"/>
                                          </p:stCondLst>
                                        </p:cTn>
                                        <p:tgtEl>
                                          <p:spTgt spid="4"/>
                                        </p:tgtEl>
                                        <p:attrNameLst>
                                          <p:attrName>style.visibility</p:attrName>
                                        </p:attrNameLst>
                                      </p:cBhvr>
                                      <p:to>
                                        <p:strVal val="hidden"/>
                                      </p:to>
                                    </p:set>
                                  </p:childTnLst>
                                </p:cTn>
                              </p:par>
                            </p:childTnLst>
                          </p:cTn>
                        </p:par>
                        <p:par>
                          <p:cTn id="8" fill="hold">
                            <p:stCondLst>
                              <p:cond delay="4000"/>
                            </p:stCondLst>
                            <p:childTnLst>
                              <p:par>
                                <p:cTn id="9" presetID="10" presetClass="entr" presetSubtype="0" fill="hold" grpId="0"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6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3000"/>
                                        <p:tgtEl>
                                          <p:spTgt spid="6"/>
                                        </p:tgtEl>
                                      </p:cBhvr>
                                    </p:animEffect>
                                  </p:childTnLst>
                                </p:cTn>
                              </p:par>
                              <p:par>
                                <p:cTn id="16" presetID="10" presetClass="exit" presetSubtype="0" fill="hold" grpId="1" nodeType="withEffect">
                                  <p:stCondLst>
                                    <p:cond delay="3000"/>
                                  </p:stCondLst>
                                  <p:childTnLst>
                                    <p:animEffect transition="out" filter="fade">
                                      <p:cBhvr>
                                        <p:cTn id="17" dur="1000"/>
                                        <p:tgtEl>
                                          <p:spTgt spid="5"/>
                                        </p:tgtEl>
                                      </p:cBhvr>
                                    </p:animEffect>
                                    <p:set>
                                      <p:cBhvr>
                                        <p:cTn id="18" dur="1" fill="hold">
                                          <p:stCondLst>
                                            <p:cond delay="999"/>
                                          </p:stCondLst>
                                        </p:cTn>
                                        <p:tgtEl>
                                          <p:spTgt spid="5"/>
                                        </p:tgtEl>
                                        <p:attrNameLst>
                                          <p:attrName>style.visibility</p:attrName>
                                        </p:attrNameLst>
                                      </p:cBhvr>
                                      <p:to>
                                        <p:strVal val="hidden"/>
                                      </p:to>
                                    </p:set>
                                  </p:childTnLst>
                                </p:cTn>
                              </p:par>
                              <p:par>
                                <p:cTn id="19" presetID="10" presetClass="exit" presetSubtype="0" fill="hold" grpId="1" nodeType="withEffect">
                                  <p:stCondLst>
                                    <p:cond delay="3000"/>
                                  </p:stCondLst>
                                  <p:childTnLst>
                                    <p:animEffect transition="out" filter="fade">
                                      <p:cBhvr>
                                        <p:cTn id="20" dur="1000"/>
                                        <p:tgtEl>
                                          <p:spTgt spid="6"/>
                                        </p:tgtEl>
                                      </p:cBhvr>
                                    </p:animEffect>
                                    <p:set>
                                      <p:cBhvr>
                                        <p:cTn id="21" dur="1" fill="hold">
                                          <p:stCondLst>
                                            <p:cond delay="999"/>
                                          </p:stCondLst>
                                        </p:cTn>
                                        <p:tgtEl>
                                          <p:spTgt spid="6"/>
                                        </p:tgtEl>
                                        <p:attrNameLst>
                                          <p:attrName>style.visibility</p:attrName>
                                        </p:attrNameLst>
                                      </p:cBhvr>
                                      <p:to>
                                        <p:strVal val="hidden"/>
                                      </p:to>
                                    </p:set>
                                  </p:childTnLst>
                                </p:cTn>
                              </p:par>
                            </p:childTnLst>
                          </p:cTn>
                        </p:par>
                        <p:par>
                          <p:cTn id="22" fill="hold">
                            <p:stCondLst>
                              <p:cond delay="10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4000"/>
                                        <p:tgtEl>
                                          <p:spTgt spid="7"/>
                                        </p:tgtEl>
                                      </p:cBhvr>
                                    </p:animEffect>
                                  </p:childTnLst>
                                </p:cTn>
                              </p:par>
                            </p:childTnLst>
                          </p:cTn>
                        </p:par>
                        <p:par>
                          <p:cTn id="26" fill="hold">
                            <p:stCondLst>
                              <p:cond delay="14000"/>
                            </p:stCondLst>
                            <p:childTnLst>
                              <p:par>
                                <p:cTn id="27" presetID="10" presetClass="entr" presetSubtype="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30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p:bldP spid="6" grpId="1"/>
      <p:bldP spid="7" grpId="0"/>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04800" y="2209800"/>
            <a:ext cx="9677400" cy="1219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Why not move forward, get unstuck, or be inspired? </a:t>
            </a:r>
            <a:endParaRPr lang="en-US" dirty="0"/>
          </a:p>
        </p:txBody>
      </p:sp>
      <p:sp>
        <p:nvSpPr>
          <p:cNvPr id="10" name="TextBox 9"/>
          <p:cNvSpPr txBox="1"/>
          <p:nvPr/>
        </p:nvSpPr>
        <p:spPr>
          <a:xfrm>
            <a:off x="76200" y="4277142"/>
            <a:ext cx="4495800" cy="2123658"/>
          </a:xfrm>
          <a:prstGeom prst="rect">
            <a:avLst/>
          </a:prstGeom>
          <a:noFill/>
        </p:spPr>
        <p:txBody>
          <a:bodyPr wrap="square" rtlCol="0">
            <a:spAutoFit/>
          </a:bodyPr>
          <a:lstStyle/>
          <a:p>
            <a:r>
              <a:rPr lang="en-US" sz="4400" dirty="0" smtClean="0"/>
              <a:t>Okay, bring it on,</a:t>
            </a:r>
          </a:p>
          <a:p>
            <a:r>
              <a:rPr lang="en-US" sz="4400" dirty="0"/>
              <a:t>I</a:t>
            </a:r>
            <a:r>
              <a:rPr lang="en-US" sz="4400" dirty="0" smtClean="0"/>
              <a:t>’ll do my best!</a:t>
            </a:r>
          </a:p>
          <a:p>
            <a:r>
              <a:rPr lang="en-US" sz="4400" dirty="0" smtClean="0">
                <a:hlinkClick r:id="rId2" action="ppaction://hlinksldjump"/>
              </a:rPr>
              <a:t>[CLICK HERE]</a:t>
            </a:r>
            <a:endParaRPr lang="en-US" sz="4400" dirty="0" smtClean="0"/>
          </a:p>
        </p:txBody>
      </p:sp>
      <p:sp>
        <p:nvSpPr>
          <p:cNvPr id="11" name="TextBox 10"/>
          <p:cNvSpPr txBox="1"/>
          <p:nvPr/>
        </p:nvSpPr>
        <p:spPr>
          <a:xfrm>
            <a:off x="4572000" y="4057233"/>
            <a:ext cx="4572000" cy="2800767"/>
          </a:xfrm>
          <a:prstGeom prst="rect">
            <a:avLst/>
          </a:prstGeom>
          <a:noFill/>
        </p:spPr>
        <p:txBody>
          <a:bodyPr wrap="square" rtlCol="0">
            <a:spAutoFit/>
          </a:bodyPr>
          <a:lstStyle/>
          <a:p>
            <a:r>
              <a:rPr lang="en-US" sz="4400" dirty="0" smtClean="0"/>
              <a:t>No, I’m not willing to experiment right now.</a:t>
            </a:r>
          </a:p>
          <a:p>
            <a:r>
              <a:rPr lang="en-US" sz="4400" dirty="0" smtClean="0">
                <a:hlinkClick r:id="rId3" action="ppaction://hlinksldjump"/>
              </a:rPr>
              <a:t>[CLICK HERE]</a:t>
            </a:r>
            <a:endParaRPr lang="en-US" sz="4400" dirty="0" smtClean="0"/>
          </a:p>
        </p:txBody>
      </p:sp>
    </p:spTree>
    <p:extLst>
      <p:ext uri="{BB962C8B-B14F-4D97-AF65-F5344CB8AC3E}">
        <p14:creationId xmlns:p14="http://schemas.microsoft.com/office/powerpoint/2010/main" val="304963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xit" presetSubtype="0" fill="hold" grpId="1" nodeType="afterEffect">
                                  <p:stCondLst>
                                    <p:cond delay="0"/>
                                  </p:stCondLst>
                                  <p:childTnLst>
                                    <p:animEffect transition="out" filter="fade">
                                      <p:cBhvr>
                                        <p:cTn id="10" dur="2000"/>
                                        <p:tgtEl>
                                          <p:spTgt spid="8"/>
                                        </p:tgtEl>
                                      </p:cBhvr>
                                    </p:animEffect>
                                    <p:set>
                                      <p:cBhvr>
                                        <p:cTn id="11" dur="1" fill="hold">
                                          <p:stCondLst>
                                            <p:cond delay="1999"/>
                                          </p:stCondLst>
                                        </p:cTn>
                                        <p:tgtEl>
                                          <p:spTgt spid="8"/>
                                        </p:tgtEl>
                                        <p:attrNameLst>
                                          <p:attrName>style.visibility</p:attrName>
                                        </p:attrNameLst>
                                      </p:cBhvr>
                                      <p:to>
                                        <p:strVal val="hidden"/>
                                      </p:to>
                                    </p:se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3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3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2667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No problem, perhaps </a:t>
            </a:r>
          </a:p>
          <a:p>
            <a:r>
              <a:rPr lang="en-US" dirty="0" smtClean="0"/>
              <a:t>a more auspicious time awaits you.  </a:t>
            </a:r>
          </a:p>
          <a:p>
            <a:r>
              <a:rPr lang="en-US" dirty="0" smtClean="0"/>
              <a:t>See you then! </a:t>
            </a:r>
            <a:endParaRPr lang="en-US" dirty="0"/>
          </a:p>
        </p:txBody>
      </p:sp>
      <p:sp>
        <p:nvSpPr>
          <p:cNvPr id="10" name="TextBox 9"/>
          <p:cNvSpPr txBox="1"/>
          <p:nvPr/>
        </p:nvSpPr>
        <p:spPr>
          <a:xfrm>
            <a:off x="76200" y="4057233"/>
            <a:ext cx="9296400" cy="2800767"/>
          </a:xfrm>
          <a:prstGeom prst="rect">
            <a:avLst/>
          </a:prstGeom>
          <a:noFill/>
        </p:spPr>
        <p:txBody>
          <a:bodyPr wrap="square" rtlCol="0">
            <a:spAutoFit/>
          </a:bodyPr>
          <a:lstStyle/>
          <a:p>
            <a:r>
              <a:rPr lang="en-US" sz="4400" dirty="0" smtClean="0">
                <a:hlinkClick r:id="rId2" action="ppaction://hlinksldjump"/>
              </a:rPr>
              <a:t>[CLICK HERE]</a:t>
            </a:r>
            <a:r>
              <a:rPr lang="en-US" sz="4400" dirty="0"/>
              <a:t> </a:t>
            </a:r>
            <a:r>
              <a:rPr lang="en-US" sz="4400" dirty="0" smtClean="0"/>
              <a:t>just in case you’re feeling: “I’ve </a:t>
            </a:r>
            <a:r>
              <a:rPr lang="en-US" sz="4400" dirty="0"/>
              <a:t>changed my mind, </a:t>
            </a:r>
            <a:endParaRPr lang="en-US" sz="4400" dirty="0" smtClean="0"/>
          </a:p>
          <a:p>
            <a:r>
              <a:rPr lang="en-US" sz="4400" dirty="0" smtClean="0"/>
              <a:t>I’m </a:t>
            </a:r>
            <a:r>
              <a:rPr lang="en-US" sz="4400" dirty="0"/>
              <a:t>ready right now </a:t>
            </a:r>
            <a:endParaRPr lang="en-US" sz="4400" dirty="0" smtClean="0"/>
          </a:p>
          <a:p>
            <a:r>
              <a:rPr lang="en-US" sz="4400" dirty="0" smtClean="0"/>
              <a:t>to try </a:t>
            </a:r>
            <a:r>
              <a:rPr lang="en-US" sz="4400" dirty="0"/>
              <a:t>something new</a:t>
            </a:r>
            <a:r>
              <a:rPr lang="en-US" sz="4400" dirty="0" smtClean="0"/>
              <a:t>!”</a:t>
            </a:r>
          </a:p>
        </p:txBody>
      </p:sp>
    </p:spTree>
    <p:extLst>
      <p:ext uri="{BB962C8B-B14F-4D97-AF65-F5344CB8AC3E}">
        <p14:creationId xmlns:p14="http://schemas.microsoft.com/office/powerpoint/2010/main" val="246119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4000"/>
                                        <p:tgtEl>
                                          <p:spTgt spid="8"/>
                                        </p:tgtEl>
                                      </p:cBhvr>
                                    </p:animEffect>
                                  </p:childTnLst>
                                </p:cTn>
                              </p:par>
                            </p:childTnLst>
                          </p:cTn>
                        </p:par>
                        <p:par>
                          <p:cTn id="8" fill="hold">
                            <p:stCondLst>
                              <p:cond delay="4000"/>
                            </p:stCondLst>
                            <p:childTnLst>
                              <p:par>
                                <p:cTn id="9" presetID="10" presetClass="exit" presetSubtype="0" fill="hold" grpId="1" nodeType="afterEffect">
                                  <p:stCondLst>
                                    <p:cond delay="0"/>
                                  </p:stCondLst>
                                  <p:childTnLst>
                                    <p:animEffect transition="out" filter="fade">
                                      <p:cBhvr>
                                        <p:cTn id="10" dur="4000"/>
                                        <p:tgtEl>
                                          <p:spTgt spid="8"/>
                                        </p:tgtEl>
                                      </p:cBhvr>
                                    </p:animEffect>
                                    <p:set>
                                      <p:cBhvr>
                                        <p:cTn id="11" dur="1" fill="hold">
                                          <p:stCondLst>
                                            <p:cond delay="3999"/>
                                          </p:stCondLst>
                                        </p:cTn>
                                        <p:tgtEl>
                                          <p:spTgt spid="8"/>
                                        </p:tgtEl>
                                        <p:attrNameLst>
                                          <p:attrName>style.visibility</p:attrName>
                                        </p:attrNameLst>
                                      </p:cBhvr>
                                      <p:to>
                                        <p:strVal val="hidden"/>
                                      </p:to>
                                    </p:set>
                                  </p:childTnLst>
                                </p:cTn>
                              </p:par>
                            </p:childTnLst>
                          </p:cTn>
                        </p:par>
                        <p:par>
                          <p:cTn id="12" fill="hold">
                            <p:stCondLst>
                              <p:cond delay="8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4800600"/>
            <a:ext cx="9144000" cy="1981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smtClean="0"/>
          </a:p>
        </p:txBody>
      </p:sp>
      <p:sp>
        <p:nvSpPr>
          <p:cNvPr id="11" name="Title 1"/>
          <p:cNvSpPr txBox="1">
            <a:spLocks/>
          </p:cNvSpPr>
          <p:nvPr/>
        </p:nvSpPr>
        <p:spPr>
          <a:xfrm>
            <a:off x="0" y="152400"/>
            <a:ext cx="9144000" cy="19050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Welcome to a unique experience of CREATING your </a:t>
            </a:r>
            <a:r>
              <a:rPr lang="en-US" u="sng" dirty="0" smtClean="0"/>
              <a:t>over THERE</a:t>
            </a:r>
            <a:r>
              <a:rPr lang="en-US" dirty="0" smtClean="0"/>
              <a:t> </a:t>
            </a:r>
          </a:p>
          <a:p>
            <a:r>
              <a:rPr lang="en-US" dirty="0" smtClean="0"/>
              <a:t>from </a:t>
            </a:r>
            <a:r>
              <a:rPr lang="en-US" u="sng" dirty="0" smtClean="0"/>
              <a:t>right HERE</a:t>
            </a:r>
            <a:r>
              <a:rPr lang="en-US" dirty="0" smtClean="0"/>
              <a:t>!</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5418" t="14178" r="6138" b="10946"/>
          <a:stretch/>
        </p:blipFill>
        <p:spPr>
          <a:xfrm>
            <a:off x="0" y="2079260"/>
            <a:ext cx="9103033" cy="4169140"/>
          </a:xfrm>
          <a:prstGeom prst="rect">
            <a:avLst/>
          </a:prstGeom>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081" t="22973" r="8109" b="21622"/>
          <a:stretch/>
        </p:blipFill>
        <p:spPr>
          <a:xfrm>
            <a:off x="2971800" y="4648200"/>
            <a:ext cx="3497596" cy="2258290"/>
          </a:xfrm>
          <a:prstGeom prst="rect">
            <a:avLst/>
          </a:prstGeom>
        </p:spPr>
      </p:pic>
    </p:spTree>
    <p:extLst>
      <p:ext uri="{BB962C8B-B14F-4D97-AF65-F5344CB8AC3E}">
        <p14:creationId xmlns:p14="http://schemas.microsoft.com/office/powerpoint/2010/main" val="708356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rot="5400000">
            <a:off x="1591436" y="-1177478"/>
            <a:ext cx="6070285" cy="9034842"/>
          </a:xfrm>
          <a:prstGeom prst="rect">
            <a:avLst/>
          </a:prstGeom>
        </p:spPr>
      </p:pic>
      <p:sp>
        <p:nvSpPr>
          <p:cNvPr id="5" name="Title 1"/>
          <p:cNvSpPr txBox="1">
            <a:spLocks/>
          </p:cNvSpPr>
          <p:nvPr/>
        </p:nvSpPr>
        <p:spPr>
          <a:xfrm>
            <a:off x="-68580" y="4503420"/>
            <a:ext cx="9144000" cy="1981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smtClean="0"/>
          </a:p>
        </p:txBody>
      </p:sp>
      <p:sp>
        <p:nvSpPr>
          <p:cNvPr id="13" name="Title 1"/>
          <p:cNvSpPr txBox="1">
            <a:spLocks/>
          </p:cNvSpPr>
          <p:nvPr/>
        </p:nvSpPr>
        <p:spPr>
          <a:xfrm>
            <a:off x="83820" y="2369820"/>
            <a:ext cx="37338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700" b="1" u="sng" dirty="0" smtClean="0">
                <a:solidFill>
                  <a:srgbClr val="C00000"/>
                </a:solidFill>
              </a:rPr>
              <a:t>From:</a:t>
            </a:r>
            <a:r>
              <a:rPr lang="en-US" sz="3700" b="1" dirty="0" smtClean="0">
                <a:solidFill>
                  <a:srgbClr val="C00000"/>
                </a:solidFill>
              </a:rPr>
              <a:t> </a:t>
            </a:r>
            <a:endParaRPr lang="en-US" sz="3700" b="1" dirty="0" smtClean="0">
              <a:solidFill>
                <a:srgbClr val="996633"/>
              </a:solidFill>
            </a:endParaRPr>
          </a:p>
          <a:p>
            <a:pPr algn="l"/>
            <a:endParaRPr lang="en-US" sz="3700" b="1" dirty="0" smtClean="0">
              <a:solidFill>
                <a:srgbClr val="996633"/>
              </a:solidFill>
            </a:endParaRPr>
          </a:p>
        </p:txBody>
      </p:sp>
      <p:sp>
        <p:nvSpPr>
          <p:cNvPr id="6" name="Title 1"/>
          <p:cNvSpPr txBox="1">
            <a:spLocks/>
          </p:cNvSpPr>
          <p:nvPr/>
        </p:nvSpPr>
        <p:spPr>
          <a:xfrm>
            <a:off x="4351020" y="2255520"/>
            <a:ext cx="4419600" cy="647700"/>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u="sng" dirty="0" smtClean="0">
                <a:solidFill>
                  <a:srgbClr val="C00000"/>
                </a:solidFill>
              </a:rPr>
              <a:t>To:</a:t>
            </a:r>
            <a:endParaRPr lang="en-US" b="1" dirty="0" smtClean="0">
              <a:solidFill>
                <a:srgbClr val="996633"/>
              </a:solidFill>
            </a:endParaRPr>
          </a:p>
        </p:txBody>
      </p:sp>
      <p:sp>
        <p:nvSpPr>
          <p:cNvPr id="7" name="Title 1"/>
          <p:cNvSpPr txBox="1">
            <a:spLocks/>
          </p:cNvSpPr>
          <p:nvPr/>
        </p:nvSpPr>
        <p:spPr>
          <a:xfrm>
            <a:off x="388620" y="2133600"/>
            <a:ext cx="3733800" cy="3429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700" b="1" dirty="0">
                <a:solidFill>
                  <a:srgbClr val="996633"/>
                </a:solidFill>
              </a:rPr>
              <a:t>	</a:t>
            </a:r>
            <a:r>
              <a:rPr lang="en-US" sz="3700" b="1" dirty="0" smtClean="0">
                <a:solidFill>
                  <a:srgbClr val="996633"/>
                </a:solidFill>
              </a:rPr>
              <a:t>What brings you HERE? And, why have you given importance to being here?</a:t>
            </a:r>
          </a:p>
          <a:p>
            <a:pPr algn="l"/>
            <a:endParaRPr lang="en-US" sz="3700" b="1" dirty="0" smtClean="0">
              <a:solidFill>
                <a:srgbClr val="996633"/>
              </a:solidFill>
            </a:endParaRPr>
          </a:p>
        </p:txBody>
      </p:sp>
      <p:sp>
        <p:nvSpPr>
          <p:cNvPr id="8" name="Title 1"/>
          <p:cNvSpPr txBox="1">
            <a:spLocks/>
          </p:cNvSpPr>
          <p:nvPr/>
        </p:nvSpPr>
        <p:spPr>
          <a:xfrm>
            <a:off x="4648200" y="2209800"/>
            <a:ext cx="4419600" cy="3695700"/>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a:solidFill>
                  <a:srgbClr val="996633"/>
                </a:solidFill>
              </a:rPr>
              <a:t>	</a:t>
            </a:r>
            <a:r>
              <a:rPr lang="en-US" b="1" dirty="0" smtClean="0">
                <a:solidFill>
                  <a:srgbClr val="996633"/>
                </a:solidFill>
              </a:rPr>
              <a:t>Do you </a:t>
            </a:r>
          </a:p>
          <a:p>
            <a:pPr algn="l"/>
            <a:r>
              <a:rPr lang="en-US" b="1" dirty="0" smtClean="0">
                <a:solidFill>
                  <a:srgbClr val="996633"/>
                </a:solidFill>
              </a:rPr>
              <a:t>know where you’re headed?  </a:t>
            </a:r>
            <a:r>
              <a:rPr lang="en-US" b="1" dirty="0">
                <a:solidFill>
                  <a:srgbClr val="996633"/>
                </a:solidFill>
              </a:rPr>
              <a:t>H</a:t>
            </a:r>
            <a:r>
              <a:rPr lang="en-US" b="1" dirty="0" smtClean="0">
                <a:solidFill>
                  <a:srgbClr val="996633"/>
                </a:solidFill>
              </a:rPr>
              <a:t>ow to get there? Or even, why it has become important for you to get there from here?</a:t>
            </a:r>
          </a:p>
        </p:txBody>
      </p:sp>
    </p:spTree>
    <p:extLst>
      <p:ext uri="{BB962C8B-B14F-4D97-AF65-F5344CB8AC3E}">
        <p14:creationId xmlns:p14="http://schemas.microsoft.com/office/powerpoint/2010/main" val="362741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3000"/>
                                        <p:tgtEl>
                                          <p:spTgt spid="7"/>
                                        </p:tgtEl>
                                      </p:cBhvr>
                                    </p:animEffect>
                                  </p:childTnLst>
                                </p:cTn>
                              </p:par>
                            </p:childTnLst>
                          </p:cTn>
                        </p:par>
                        <p:par>
                          <p:cTn id="8" fill="hold">
                            <p:stCondLst>
                              <p:cond delay="3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4800600"/>
            <a:ext cx="9144000" cy="1981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smtClean="0"/>
          </a:p>
        </p:txBody>
      </p:sp>
      <p:sp>
        <p:nvSpPr>
          <p:cNvPr id="13" name="Title 1"/>
          <p:cNvSpPr txBox="1">
            <a:spLocks/>
          </p:cNvSpPr>
          <p:nvPr/>
        </p:nvSpPr>
        <p:spPr>
          <a:xfrm>
            <a:off x="0" y="2286000"/>
            <a:ext cx="9144000" cy="2057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dirty="0" smtClean="0"/>
          </a:p>
          <a:p>
            <a:pPr algn="l"/>
            <a:endParaRPr lang="en-US" dirty="0" smtClean="0"/>
          </a:p>
        </p:txBody>
      </p:sp>
      <p:sp>
        <p:nvSpPr>
          <p:cNvPr id="6" name="Title 1"/>
          <p:cNvSpPr txBox="1">
            <a:spLocks/>
          </p:cNvSpPr>
          <p:nvPr/>
        </p:nvSpPr>
        <p:spPr>
          <a:xfrm>
            <a:off x="0" y="3657600"/>
            <a:ext cx="9144000" cy="13716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Let’s bring a little Creativity along to enlighten the journey…</a:t>
            </a:r>
          </a:p>
        </p:txBody>
      </p:sp>
      <p:sp>
        <p:nvSpPr>
          <p:cNvPr id="7" name="Title 1"/>
          <p:cNvSpPr txBox="1">
            <a:spLocks/>
          </p:cNvSpPr>
          <p:nvPr/>
        </p:nvSpPr>
        <p:spPr>
          <a:xfrm>
            <a:off x="0" y="2286000"/>
            <a:ext cx="9144000" cy="914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dirty="0" smtClean="0"/>
              <a:t>Wherever you have been….</a:t>
            </a:r>
          </a:p>
        </p:txBody>
      </p:sp>
      <p:sp>
        <p:nvSpPr>
          <p:cNvPr id="8" name="Title 1"/>
          <p:cNvSpPr txBox="1">
            <a:spLocks/>
          </p:cNvSpPr>
          <p:nvPr/>
        </p:nvSpPr>
        <p:spPr>
          <a:xfrm>
            <a:off x="0" y="2819400"/>
            <a:ext cx="914400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dirty="0" smtClean="0"/>
              <a:t>Wherever you are headed…</a:t>
            </a:r>
          </a:p>
        </p:txBody>
      </p:sp>
      <p:sp>
        <p:nvSpPr>
          <p:cNvPr id="10" name="Title 1"/>
          <p:cNvSpPr txBox="1">
            <a:spLocks/>
          </p:cNvSpPr>
          <p:nvPr/>
        </p:nvSpPr>
        <p:spPr>
          <a:xfrm>
            <a:off x="0" y="6019800"/>
            <a:ext cx="91440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dirty="0" smtClean="0"/>
              <a:t>It might come in handy!</a:t>
            </a:r>
          </a:p>
        </p:txBody>
      </p:sp>
      <p:sp>
        <p:nvSpPr>
          <p:cNvPr id="11" name="Title 1"/>
          <p:cNvSpPr txBox="1">
            <a:spLocks/>
          </p:cNvSpPr>
          <p:nvPr/>
        </p:nvSpPr>
        <p:spPr>
          <a:xfrm>
            <a:off x="0" y="4648200"/>
            <a:ext cx="9144000" cy="15049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…not to mention </a:t>
            </a:r>
          </a:p>
          <a:p>
            <a:r>
              <a:rPr lang="en-US" dirty="0" smtClean="0"/>
              <a:t>to lighten the baggage! </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370" b="32222"/>
          <a:stretch/>
        </p:blipFill>
        <p:spPr>
          <a:xfrm>
            <a:off x="6495640" y="191491"/>
            <a:ext cx="2572159" cy="2704109"/>
          </a:xfrm>
          <a:prstGeom prst="rect">
            <a:avLst/>
          </a:prstGeom>
        </p:spPr>
      </p:pic>
    </p:spTree>
    <p:extLst>
      <p:ext uri="{BB962C8B-B14F-4D97-AF65-F5344CB8AC3E}">
        <p14:creationId xmlns:p14="http://schemas.microsoft.com/office/powerpoint/2010/main" val="2578767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1143000"/>
          </a:xfrm>
        </p:spPr>
        <p:txBody>
          <a:bodyPr/>
          <a:lstStyle/>
          <a:p>
            <a:r>
              <a:rPr lang="en-US" dirty="0" smtClean="0"/>
              <a:t>So Hello, </a:t>
            </a:r>
            <a:endParaRPr lang="en-US" dirty="0"/>
          </a:p>
        </p:txBody>
      </p:sp>
      <p:sp>
        <p:nvSpPr>
          <p:cNvPr id="4" name="Title 1"/>
          <p:cNvSpPr txBox="1">
            <a:spLocks/>
          </p:cNvSpPr>
          <p:nvPr/>
        </p:nvSpPr>
        <p:spPr>
          <a:xfrm>
            <a:off x="685800" y="1676400"/>
            <a:ext cx="8763000" cy="1196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h</a:t>
            </a:r>
            <a:r>
              <a:rPr lang="en-US" dirty="0" smtClean="0"/>
              <a:t>ope you are well today. </a:t>
            </a:r>
            <a:endParaRPr lang="en-US" dirty="0"/>
          </a:p>
        </p:txBody>
      </p:sp>
      <p:sp>
        <p:nvSpPr>
          <p:cNvPr id="5" name="Title 1"/>
          <p:cNvSpPr txBox="1">
            <a:spLocks/>
          </p:cNvSpPr>
          <p:nvPr/>
        </p:nvSpPr>
        <p:spPr>
          <a:xfrm>
            <a:off x="0" y="1828800"/>
            <a:ext cx="7772400" cy="9366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Could things be a bit better? </a:t>
            </a:r>
            <a:endParaRPr lang="en-US" dirty="0"/>
          </a:p>
        </p:txBody>
      </p:sp>
      <p:sp>
        <p:nvSpPr>
          <p:cNvPr id="6" name="Title 1"/>
          <p:cNvSpPr txBox="1">
            <a:spLocks/>
          </p:cNvSpPr>
          <p:nvPr/>
        </p:nvSpPr>
        <p:spPr>
          <a:xfrm>
            <a:off x="1143000" y="4953000"/>
            <a:ext cx="3581400" cy="1447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Yes.</a:t>
            </a:r>
          </a:p>
          <a:p>
            <a:r>
              <a:rPr lang="en-US" dirty="0" smtClean="0">
                <a:hlinkClick r:id="rId2" action="ppaction://hlinksldjump"/>
              </a:rPr>
              <a:t>[CLICK HERE]</a:t>
            </a:r>
            <a:endParaRPr lang="en-US" dirty="0"/>
          </a:p>
        </p:txBody>
      </p:sp>
      <p:sp>
        <p:nvSpPr>
          <p:cNvPr id="7" name="Title 1"/>
          <p:cNvSpPr txBox="1">
            <a:spLocks/>
          </p:cNvSpPr>
          <p:nvPr/>
        </p:nvSpPr>
        <p:spPr>
          <a:xfrm>
            <a:off x="4267200" y="4953000"/>
            <a:ext cx="3581400" cy="1447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No.</a:t>
            </a:r>
          </a:p>
          <a:p>
            <a:r>
              <a:rPr lang="en-US" dirty="0" smtClean="0">
                <a:hlinkClick r:id="rId3" action="ppaction://hlinksldjump"/>
              </a:rPr>
              <a:t>[CLICK HERE]</a:t>
            </a:r>
            <a:endParaRPr lang="en-US" dirty="0"/>
          </a:p>
        </p:txBody>
      </p:sp>
    </p:spTree>
    <p:extLst>
      <p:ext uri="{BB962C8B-B14F-4D97-AF65-F5344CB8AC3E}">
        <p14:creationId xmlns:p14="http://schemas.microsoft.com/office/powerpoint/2010/main" val="114529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3000"/>
                            </p:stCondLst>
                            <p:childTnLst>
                              <p:par>
                                <p:cTn id="9" presetID="10" presetClass="exit" presetSubtype="0" fill="hold" grpId="1" nodeType="afterEffect">
                                  <p:stCondLst>
                                    <p:cond delay="0"/>
                                  </p:stCondLst>
                                  <p:childTnLst>
                                    <p:animEffect transition="out" filter="fade">
                                      <p:cBhvr>
                                        <p:cTn id="10" dur="2000"/>
                                        <p:tgtEl>
                                          <p:spTgt spid="4"/>
                                        </p:tgtEl>
                                      </p:cBhvr>
                                    </p:animEffect>
                                    <p:set>
                                      <p:cBhvr>
                                        <p:cTn id="11" dur="1" fill="hold">
                                          <p:stCondLst>
                                            <p:cond delay="1999"/>
                                          </p:stCondLst>
                                        </p:cTn>
                                        <p:tgtEl>
                                          <p:spTgt spid="4"/>
                                        </p:tgtEl>
                                        <p:attrNameLst>
                                          <p:attrName>style.visibility</p:attrName>
                                        </p:attrNameLst>
                                      </p:cBhvr>
                                      <p:to>
                                        <p:strVal val="hidden"/>
                                      </p:to>
                                    </p:set>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1676400"/>
            <a:ext cx="8458200" cy="11969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Everything’s Fine.</a:t>
            </a:r>
            <a:endParaRPr lang="en-US" dirty="0"/>
          </a:p>
        </p:txBody>
      </p:sp>
      <p:sp>
        <p:nvSpPr>
          <p:cNvPr id="5" name="Title 1"/>
          <p:cNvSpPr txBox="1">
            <a:spLocks/>
          </p:cNvSpPr>
          <p:nvPr/>
        </p:nvSpPr>
        <p:spPr>
          <a:xfrm>
            <a:off x="457200" y="1143000"/>
            <a:ext cx="8305800" cy="23082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Terrific, </a:t>
            </a:r>
          </a:p>
          <a:p>
            <a:r>
              <a:rPr lang="en-US" dirty="0" smtClean="0"/>
              <a:t>no pressing issues, challenges, crises, problems, or stressful items to address at the moment, </a:t>
            </a:r>
          </a:p>
          <a:p>
            <a:r>
              <a:rPr lang="en-US" dirty="0" smtClean="0"/>
              <a:t>well done! </a:t>
            </a:r>
            <a:endParaRPr lang="en-US" dirty="0"/>
          </a:p>
        </p:txBody>
      </p:sp>
    </p:spTree>
    <p:extLst>
      <p:ext uri="{BB962C8B-B14F-4D97-AF65-F5344CB8AC3E}">
        <p14:creationId xmlns:p14="http://schemas.microsoft.com/office/powerpoint/2010/main" val="110548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1000"/>
                                  </p:stCondLst>
                                  <p:childTnLst>
                                    <p:animEffect transition="out" filter="fade">
                                      <p:cBhvr>
                                        <p:cTn id="6" dur="1000"/>
                                        <p:tgtEl>
                                          <p:spTgt spid="4"/>
                                        </p:tgtEl>
                                      </p:cBhvr>
                                    </p:animEffect>
                                    <p:set>
                                      <p:cBhvr>
                                        <p:cTn id="7" dur="1" fill="hold">
                                          <p:stCondLst>
                                            <p:cond delay="999"/>
                                          </p:stCondLst>
                                        </p:cTn>
                                        <p:tgtEl>
                                          <p:spTgt spid="4"/>
                                        </p:tgtEl>
                                        <p:attrNameLst>
                                          <p:attrName>style.visibility</p:attrName>
                                        </p:attrNameLst>
                                      </p:cBhvr>
                                      <p:to>
                                        <p:strVal val="hidden"/>
                                      </p:to>
                                    </p:se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8681"/>
            <a:ext cx="9144000" cy="230468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Sounds like, maybe, you have </a:t>
            </a:r>
          </a:p>
          <a:p>
            <a:r>
              <a:rPr lang="en-US" dirty="0" smtClean="0"/>
              <a:t>solid practice </a:t>
            </a:r>
          </a:p>
          <a:p>
            <a:r>
              <a:rPr lang="en-US" dirty="0" smtClean="0"/>
              <a:t>in creating your day.</a:t>
            </a:r>
            <a:endParaRPr lang="en-US" dirty="0"/>
          </a:p>
        </p:txBody>
      </p:sp>
      <p:sp>
        <p:nvSpPr>
          <p:cNvPr id="6" name="Title 1"/>
          <p:cNvSpPr txBox="1">
            <a:spLocks/>
          </p:cNvSpPr>
          <p:nvPr/>
        </p:nvSpPr>
        <p:spPr>
          <a:xfrm>
            <a:off x="0" y="2971800"/>
            <a:ext cx="9144000" cy="3581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to discover how some of your everyday habits of </a:t>
            </a:r>
            <a:r>
              <a:rPr lang="en-US" i="1" dirty="0" smtClean="0"/>
              <a:t>attentiveness</a:t>
            </a:r>
            <a:r>
              <a:rPr lang="en-US" dirty="0" smtClean="0"/>
              <a:t> and </a:t>
            </a:r>
            <a:r>
              <a:rPr lang="en-US" i="1" dirty="0" smtClean="0"/>
              <a:t>awareness</a:t>
            </a:r>
            <a:r>
              <a:rPr lang="en-US" dirty="0" smtClean="0"/>
              <a:t> </a:t>
            </a:r>
          </a:p>
          <a:p>
            <a:r>
              <a:rPr lang="en-US" i="1" dirty="0" smtClean="0"/>
              <a:t>are incredibly relevant and helpful</a:t>
            </a:r>
            <a:r>
              <a:rPr lang="en-US" dirty="0" smtClean="0"/>
              <a:t> </a:t>
            </a:r>
          </a:p>
          <a:p>
            <a:r>
              <a:rPr lang="en-US" dirty="0" smtClean="0"/>
              <a:t>to you, your relationships, and </a:t>
            </a:r>
          </a:p>
          <a:p>
            <a:r>
              <a:rPr lang="en-US" dirty="0" smtClean="0"/>
              <a:t>your community’s material health!   </a:t>
            </a:r>
            <a:endParaRPr lang="en-US" dirty="0"/>
          </a:p>
        </p:txBody>
      </p:sp>
      <p:sp>
        <p:nvSpPr>
          <p:cNvPr id="5" name="Title 1"/>
          <p:cNvSpPr txBox="1">
            <a:spLocks/>
          </p:cNvSpPr>
          <p:nvPr/>
        </p:nvSpPr>
        <p:spPr>
          <a:xfrm>
            <a:off x="0" y="2286000"/>
            <a:ext cx="905894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Y</a:t>
            </a:r>
            <a:r>
              <a:rPr lang="en-US" dirty="0" smtClean="0"/>
              <a:t>ou might be curious and blown away</a:t>
            </a:r>
            <a:endParaRPr lang="en-US" dirty="0"/>
          </a:p>
        </p:txBody>
      </p:sp>
    </p:spTree>
    <p:extLst>
      <p:ext uri="{BB962C8B-B14F-4D97-AF65-F5344CB8AC3E}">
        <p14:creationId xmlns:p14="http://schemas.microsoft.com/office/powerpoint/2010/main" val="919427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4000"/>
                            </p:stCondLst>
                            <p:childTnLst>
                              <p:par>
                                <p:cTn id="9" presetID="10" presetClass="exit" presetSubtype="0" fill="hold" grpId="1" nodeType="afterEffect">
                                  <p:stCondLst>
                                    <p:cond delay="0"/>
                                  </p:stCondLst>
                                  <p:childTnLst>
                                    <p:animEffect transition="out" filter="fade">
                                      <p:cBhvr>
                                        <p:cTn id="10" dur="1000"/>
                                        <p:tgtEl>
                                          <p:spTgt spid="5"/>
                                        </p:tgtEl>
                                      </p:cBhvr>
                                    </p:animEffect>
                                    <p:set>
                                      <p:cBhvr>
                                        <p:cTn id="11" dur="1" fill="hold">
                                          <p:stCondLst>
                                            <p:cond delay="999"/>
                                          </p:stCondLst>
                                        </p:cTn>
                                        <p:tgtEl>
                                          <p:spTgt spid="5"/>
                                        </p:tgtEl>
                                        <p:attrNameLst>
                                          <p:attrName>style.visibility</p:attrName>
                                        </p:attrNameLst>
                                      </p:cBhvr>
                                      <p:to>
                                        <p:strVal val="hidden"/>
                                      </p:to>
                                    </p:set>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0"/>
                                        <p:tgtEl>
                                          <p:spTgt spid="6"/>
                                        </p:tgtEl>
                                      </p:cBhvr>
                                    </p:animEffect>
                                  </p:childTnLst>
                                </p:cTn>
                              </p:par>
                            </p:childTnLst>
                          </p:cTn>
                        </p:par>
                        <p:par>
                          <p:cTn id="16" fill="hold">
                            <p:stCondLst>
                              <p:cond delay="10000"/>
                            </p:stCondLst>
                            <p:childTnLst>
                              <p:par>
                                <p:cTn id="17" presetID="10" presetClass="exit" presetSubtype="0" fill="hold" grpId="1" nodeType="afterEffect">
                                  <p:stCondLst>
                                    <p:cond delay="0"/>
                                  </p:stCondLst>
                                  <p:childTnLst>
                                    <p:animEffect transition="out" filter="fade">
                                      <p:cBhvr>
                                        <p:cTn id="18" dur="3000"/>
                                        <p:tgtEl>
                                          <p:spTgt spid="6"/>
                                        </p:tgtEl>
                                      </p:cBhvr>
                                    </p:animEffect>
                                    <p:set>
                                      <p:cBhvr>
                                        <p:cTn id="19"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295400"/>
            <a:ext cx="9144000" cy="1676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E</a:t>
            </a:r>
            <a:r>
              <a:rPr lang="en-US" dirty="0" smtClean="0"/>
              <a:t>njoy the possibilities for </a:t>
            </a:r>
          </a:p>
          <a:p>
            <a:r>
              <a:rPr lang="en-US" dirty="0" smtClean="0"/>
              <a:t>your creative flow! </a:t>
            </a:r>
            <a:endParaRPr lang="en-US" dirty="0"/>
          </a:p>
        </p:txBody>
      </p:sp>
      <p:sp>
        <p:nvSpPr>
          <p:cNvPr id="3" name="Title 1"/>
          <p:cNvSpPr txBox="1">
            <a:spLocks/>
          </p:cNvSpPr>
          <p:nvPr/>
        </p:nvSpPr>
        <p:spPr>
          <a:xfrm>
            <a:off x="0" y="0"/>
            <a:ext cx="9144000" cy="1676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Y</a:t>
            </a:r>
            <a:r>
              <a:rPr lang="en-US" dirty="0" smtClean="0"/>
              <a:t>ou’ll really appreciate the information-experience ahead.</a:t>
            </a:r>
          </a:p>
        </p:txBody>
      </p:sp>
      <p:sp>
        <p:nvSpPr>
          <p:cNvPr id="5" name="Title 1"/>
          <p:cNvSpPr txBox="1">
            <a:spLocks/>
          </p:cNvSpPr>
          <p:nvPr/>
        </p:nvSpPr>
        <p:spPr>
          <a:xfrm>
            <a:off x="0" y="2819400"/>
            <a:ext cx="9144000" cy="1066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A</a:t>
            </a:r>
            <a:r>
              <a:rPr lang="en-US" dirty="0" smtClean="0"/>
              <a:t>s my mom once told me: </a:t>
            </a:r>
            <a:endParaRPr lang="en-US" dirty="0"/>
          </a:p>
        </p:txBody>
      </p:sp>
      <p:sp>
        <p:nvSpPr>
          <p:cNvPr id="6" name="Title 1"/>
          <p:cNvSpPr txBox="1">
            <a:spLocks/>
          </p:cNvSpPr>
          <p:nvPr/>
        </p:nvSpPr>
        <p:spPr>
          <a:xfrm>
            <a:off x="-228600" y="3573780"/>
            <a:ext cx="9144000" cy="14097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a:t>
            </a:r>
            <a:r>
              <a:rPr lang="en-US" dirty="0" smtClean="0"/>
              <a:t>hoosing to pursue new knowledge </a:t>
            </a:r>
          </a:p>
          <a:p>
            <a:r>
              <a:rPr lang="en-US" dirty="0" smtClean="0"/>
              <a:t>is never a risk. </a:t>
            </a:r>
            <a:endParaRPr lang="en-US" dirty="0"/>
          </a:p>
        </p:txBody>
      </p:sp>
      <p:sp>
        <p:nvSpPr>
          <p:cNvPr id="7" name="Title 1"/>
          <p:cNvSpPr txBox="1">
            <a:spLocks/>
          </p:cNvSpPr>
          <p:nvPr/>
        </p:nvSpPr>
        <p:spPr>
          <a:xfrm>
            <a:off x="-76200" y="3192780"/>
            <a:ext cx="9144000" cy="7239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Though sacrifice may be required… </a:t>
            </a:r>
            <a:endParaRPr lang="en-US" dirty="0"/>
          </a:p>
        </p:txBody>
      </p:sp>
      <p:sp>
        <p:nvSpPr>
          <p:cNvPr id="9" name="Title 1"/>
          <p:cNvSpPr txBox="1">
            <a:spLocks/>
          </p:cNvSpPr>
          <p:nvPr/>
        </p:nvSpPr>
        <p:spPr>
          <a:xfrm>
            <a:off x="-304800" y="4953000"/>
            <a:ext cx="9677400" cy="1905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 So, in this situation, </a:t>
            </a:r>
          </a:p>
          <a:p>
            <a:r>
              <a:rPr lang="en-US" dirty="0" smtClean="0"/>
              <a:t>You’ve gained everything &amp; lost nothing</a:t>
            </a:r>
          </a:p>
          <a:p>
            <a:r>
              <a:rPr lang="en-US" dirty="0" smtClean="0"/>
              <a:t>from the sacrifice of a few minuets! </a:t>
            </a:r>
            <a:r>
              <a:rPr lang="en-US" dirty="0" smtClean="0">
                <a:sym typeface="Wingdings" pitchFamily="2" charset="2"/>
              </a:rPr>
              <a:t></a:t>
            </a:r>
            <a:r>
              <a:rPr lang="en-US" dirty="0" smtClean="0"/>
              <a:t> </a:t>
            </a:r>
            <a:endParaRPr lang="en-US" dirty="0"/>
          </a:p>
        </p:txBody>
      </p:sp>
    </p:spTree>
    <p:extLst>
      <p:ext uri="{BB962C8B-B14F-4D97-AF65-F5344CB8AC3E}">
        <p14:creationId xmlns:p14="http://schemas.microsoft.com/office/powerpoint/2010/main" val="41438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4000"/>
                                        <p:tgtEl>
                                          <p:spTgt spid="3"/>
                                        </p:tgtEl>
                                      </p:cBhvr>
                                    </p:animEffect>
                                    <p:set>
                                      <p:cBhvr>
                                        <p:cTn id="7" dur="1" fill="hold">
                                          <p:stCondLst>
                                            <p:cond delay="3999"/>
                                          </p:stCondLst>
                                        </p:cTn>
                                        <p:tgtEl>
                                          <p:spTgt spid="3"/>
                                        </p:tgtEl>
                                        <p:attrNameLst>
                                          <p:attrName>style.visibility</p:attrName>
                                        </p:attrNameLst>
                                      </p:cBhvr>
                                      <p:to>
                                        <p:strVal val="hidden"/>
                                      </p:to>
                                    </p:set>
                                  </p:childTnLst>
                                </p:cTn>
                              </p:par>
                            </p:childTnLst>
                          </p:cTn>
                        </p:par>
                        <p:par>
                          <p:cTn id="8" fill="hold">
                            <p:stCondLst>
                              <p:cond delay="4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0"/>
                                        <p:tgtEl>
                                          <p:spTgt spid="4"/>
                                        </p:tgtEl>
                                      </p:cBhvr>
                                    </p:animEffect>
                                  </p:childTnLst>
                                </p:cTn>
                              </p:par>
                            </p:childTnLst>
                          </p:cTn>
                        </p:par>
                        <p:par>
                          <p:cTn id="12" fill="hold">
                            <p:stCondLst>
                              <p:cond delay="7000"/>
                            </p:stCondLst>
                            <p:childTnLst>
                              <p:par>
                                <p:cTn id="13" presetID="10" presetClass="entr" presetSubtype="0" fill="hold" grpId="0" nodeType="afterEffect">
                                  <p:stCondLst>
                                    <p:cond delay="2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9500"/>
                            </p:stCondLst>
                            <p:childTnLst>
                              <p:par>
                                <p:cTn id="17" presetID="10" presetClass="exit" presetSubtype="0" fill="hold" grpId="1" nodeType="afterEffect">
                                  <p:stCondLst>
                                    <p:cond delay="0"/>
                                  </p:stCondLst>
                                  <p:childTnLst>
                                    <p:animEffect transition="out" filter="fade">
                                      <p:cBhvr>
                                        <p:cTn id="18" dur="2000"/>
                                        <p:tgtEl>
                                          <p:spTgt spid="5"/>
                                        </p:tgtEl>
                                      </p:cBhvr>
                                    </p:animEffect>
                                    <p:set>
                                      <p:cBhvr>
                                        <p:cTn id="19" dur="1" fill="hold">
                                          <p:stCondLst>
                                            <p:cond delay="1999"/>
                                          </p:stCondLst>
                                        </p:cTn>
                                        <p:tgtEl>
                                          <p:spTgt spid="5"/>
                                        </p:tgtEl>
                                        <p:attrNameLst>
                                          <p:attrName>style.visibility</p:attrName>
                                        </p:attrNameLst>
                                      </p:cBhvr>
                                      <p:to>
                                        <p:strVal val="hidden"/>
                                      </p:to>
                                    </p:set>
                                  </p:childTnLst>
                                </p:cTn>
                              </p:par>
                            </p:childTnLst>
                          </p:cTn>
                        </p:par>
                        <p:par>
                          <p:cTn id="20" fill="hold">
                            <p:stCondLst>
                              <p:cond delay="11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13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3000"/>
                                        <p:tgtEl>
                                          <p:spTgt spid="6"/>
                                        </p:tgtEl>
                                      </p:cBhvr>
                                    </p:animEffect>
                                  </p:childTnLst>
                                </p:cTn>
                              </p:par>
                            </p:childTnLst>
                          </p:cTn>
                        </p:par>
                        <p:par>
                          <p:cTn id="28" fill="hold">
                            <p:stCondLst>
                              <p:cond delay="16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3000"/>
                                        <p:tgtEl>
                                          <p:spTgt spid="9"/>
                                        </p:tgtEl>
                                      </p:cBhvr>
                                    </p:animEffect>
                                  </p:childTnLst>
                                </p:cTn>
                              </p:par>
                              <p:par>
                                <p:cTn id="32" presetID="10" presetClass="exit" presetSubtype="0" fill="hold" grpId="1" nodeType="withEffect">
                                  <p:stCondLst>
                                    <p:cond delay="0"/>
                                  </p:stCondLst>
                                  <p:childTnLst>
                                    <p:animEffect transition="out" filter="fade">
                                      <p:cBhvr>
                                        <p:cTn id="33" dur="2000"/>
                                        <p:tgtEl>
                                          <p:spTgt spid="7"/>
                                        </p:tgtEl>
                                      </p:cBhvr>
                                    </p:animEffect>
                                    <p:set>
                                      <p:cBhvr>
                                        <p:cTn id="34" dur="1" fill="hold">
                                          <p:stCondLst>
                                            <p:cond delay="1999"/>
                                          </p:stCondLst>
                                        </p:cTn>
                                        <p:tgtEl>
                                          <p:spTgt spid="7"/>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2000"/>
                                        <p:tgtEl>
                                          <p:spTgt spid="6"/>
                                        </p:tgtEl>
                                      </p:cBhvr>
                                    </p:animEffect>
                                    <p:set>
                                      <p:cBhvr>
                                        <p:cTn id="37" dur="1" fill="hold">
                                          <p:stCondLst>
                                            <p:cond delay="1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5" grpId="1"/>
      <p:bldP spid="6" grpId="0"/>
      <p:bldP spid="6" grpId="1"/>
      <p:bldP spid="7" grpId="0"/>
      <p:bldP spid="7" grpId="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0"/>
            <a:ext cx="9144000" cy="6553200"/>
          </a:xfrm>
          <a:prstGeom prst="rect">
            <a:avLst/>
          </a:prstGeom>
        </p:spPr>
        <p:txBody>
          <a:bodyPr vert="horz" lIns="91440" tIns="45720" rIns="91440" bIns="45720" numCol="2" spcCol="18288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smtClean="0"/>
          </a:p>
          <a:p>
            <a:r>
              <a:rPr lang="en-US" dirty="0" smtClean="0"/>
              <a:t>Things could be a bit better at the moment.  So, let’s first begin by facilitating a </a:t>
            </a:r>
          </a:p>
          <a:p>
            <a:r>
              <a:rPr lang="en-US" dirty="0" smtClean="0"/>
              <a:t>fresh outlook &amp; approach please!</a:t>
            </a:r>
          </a:p>
          <a:p>
            <a:r>
              <a:rPr lang="en-US" sz="3100" dirty="0" smtClean="0"/>
              <a:t>(+/- approximately </a:t>
            </a:r>
          </a:p>
          <a:p>
            <a:r>
              <a:rPr lang="en-US" sz="3100" dirty="0" smtClean="0"/>
              <a:t>40</a:t>
            </a:r>
            <a:r>
              <a:rPr lang="en-US" sz="3100" dirty="0" smtClean="0"/>
              <a:t> minutes)</a:t>
            </a:r>
            <a:endParaRPr lang="en-US" sz="3100" dirty="0"/>
          </a:p>
          <a:p>
            <a:r>
              <a:rPr lang="en-US" dirty="0" smtClean="0">
                <a:hlinkClick r:id="rId2" action="ppaction://hlinkpres?slideindex=1&amp;slidetitle="/>
              </a:rPr>
              <a:t>[CLICK HERE] </a:t>
            </a:r>
            <a:endParaRPr lang="en-US" dirty="0" smtClean="0"/>
          </a:p>
          <a:p>
            <a:endParaRPr lang="en-US" dirty="0" smtClean="0"/>
          </a:p>
          <a:p>
            <a:endParaRPr lang="en-US" dirty="0" smtClean="0"/>
          </a:p>
          <a:p>
            <a:r>
              <a:rPr lang="en-US" dirty="0" smtClean="0"/>
              <a:t>No challenges at the moment, </a:t>
            </a:r>
            <a:r>
              <a:rPr lang="en-US" b="1" dirty="0" smtClean="0"/>
              <a:t>OR</a:t>
            </a:r>
            <a:r>
              <a:rPr lang="en-US" dirty="0" smtClean="0"/>
              <a:t> I would just love to feed my curiosity first!  Please, tell me more about creative flow.</a:t>
            </a:r>
          </a:p>
          <a:p>
            <a:r>
              <a:rPr lang="en-US" sz="3100" dirty="0" smtClean="0"/>
              <a:t>(+/- approximately </a:t>
            </a:r>
          </a:p>
          <a:p>
            <a:r>
              <a:rPr lang="en-US" sz="3100" smtClean="0"/>
              <a:t>25</a:t>
            </a:r>
            <a:r>
              <a:rPr lang="en-US" sz="3100" smtClean="0"/>
              <a:t> </a:t>
            </a:r>
            <a:r>
              <a:rPr lang="en-US" sz="3100" dirty="0" smtClean="0"/>
              <a:t>minutes</a:t>
            </a:r>
            <a:r>
              <a:rPr lang="en-US" sz="3100" dirty="0" smtClean="0"/>
              <a:t>)</a:t>
            </a:r>
          </a:p>
          <a:p>
            <a:r>
              <a:rPr lang="en-US" sz="3100" dirty="0" smtClean="0"/>
              <a:t> </a:t>
            </a:r>
            <a:r>
              <a:rPr lang="en-US" dirty="0">
                <a:hlinkClick r:id="rId3" action="ppaction://hlinkpres?slideindex=1&amp;slidetitle="/>
              </a:rPr>
              <a:t>[CLICK HERE]</a:t>
            </a:r>
            <a:endParaRPr lang="en-US" dirty="0"/>
          </a:p>
          <a:p>
            <a:endParaRPr lang="en-US" sz="3100" dirty="0" smtClean="0"/>
          </a:p>
        </p:txBody>
      </p:sp>
    </p:spTree>
    <p:extLst>
      <p:ext uri="{BB962C8B-B14F-4D97-AF65-F5344CB8AC3E}">
        <p14:creationId xmlns:p14="http://schemas.microsoft.com/office/powerpoint/2010/main" val="25968329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5107</TotalTime>
  <Words>884</Words>
  <Application>Microsoft Office PowerPoint</Application>
  <PresentationFormat>On-screen Show (4:3)</PresentationFormat>
  <Paragraphs>96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So Hello,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INDIVIDUAL</dc:title>
  <dc:creator>Phanie</dc:creator>
  <cp:lastModifiedBy>Phanie</cp:lastModifiedBy>
  <cp:revision>456</cp:revision>
  <dcterms:created xsi:type="dcterms:W3CDTF">2011-11-09T17:51:31Z</dcterms:created>
  <dcterms:modified xsi:type="dcterms:W3CDTF">2012-05-10T02:25:30Z</dcterms:modified>
</cp:coreProperties>
</file>