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s" ContentType="audi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6"/>
  </p:notesMasterIdLst>
  <p:handoutMasterIdLst>
    <p:handoutMasterId r:id="rId67"/>
  </p:handoutMasterIdLst>
  <p:sldIdLst>
    <p:sldId id="415" r:id="rId2"/>
    <p:sldId id="484" r:id="rId3"/>
    <p:sldId id="492" r:id="rId4"/>
    <p:sldId id="483" r:id="rId5"/>
    <p:sldId id="490" r:id="rId6"/>
    <p:sldId id="480" r:id="rId7"/>
    <p:sldId id="481" r:id="rId8"/>
    <p:sldId id="482" r:id="rId9"/>
    <p:sldId id="416" r:id="rId10"/>
    <p:sldId id="453" r:id="rId11"/>
    <p:sldId id="464" r:id="rId12"/>
    <p:sldId id="456" r:id="rId13"/>
    <p:sldId id="477" r:id="rId14"/>
    <p:sldId id="478" r:id="rId15"/>
    <p:sldId id="457" r:id="rId16"/>
    <p:sldId id="466" r:id="rId17"/>
    <p:sldId id="451" r:id="rId18"/>
    <p:sldId id="460" r:id="rId19"/>
    <p:sldId id="461" r:id="rId20"/>
    <p:sldId id="458" r:id="rId21"/>
    <p:sldId id="459" r:id="rId22"/>
    <p:sldId id="427" r:id="rId23"/>
    <p:sldId id="429" r:id="rId24"/>
    <p:sldId id="462" r:id="rId25"/>
    <p:sldId id="432" r:id="rId26"/>
    <p:sldId id="431" r:id="rId27"/>
    <p:sldId id="430" r:id="rId28"/>
    <p:sldId id="395" r:id="rId29"/>
    <p:sldId id="441" r:id="rId30"/>
    <p:sldId id="437" r:id="rId31"/>
    <p:sldId id="448" r:id="rId32"/>
    <p:sldId id="438" r:id="rId33"/>
    <p:sldId id="433" r:id="rId34"/>
    <p:sldId id="435" r:id="rId35"/>
    <p:sldId id="442" r:id="rId36"/>
    <p:sldId id="411" r:id="rId37"/>
    <p:sldId id="408" r:id="rId38"/>
    <p:sldId id="407" r:id="rId39"/>
    <p:sldId id="404" r:id="rId40"/>
    <p:sldId id="409" r:id="rId41"/>
    <p:sldId id="406" r:id="rId42"/>
    <p:sldId id="402" r:id="rId43"/>
    <p:sldId id="401" r:id="rId44"/>
    <p:sldId id="405" r:id="rId45"/>
    <p:sldId id="452" r:id="rId46"/>
    <p:sldId id="450" r:id="rId47"/>
    <p:sldId id="422" r:id="rId48"/>
    <p:sldId id="423" r:id="rId49"/>
    <p:sldId id="424" r:id="rId50"/>
    <p:sldId id="440" r:id="rId51"/>
    <p:sldId id="491" r:id="rId52"/>
    <p:sldId id="444" r:id="rId53"/>
    <p:sldId id="446" r:id="rId54"/>
    <p:sldId id="445" r:id="rId55"/>
    <p:sldId id="420" r:id="rId56"/>
    <p:sldId id="426" r:id="rId57"/>
    <p:sldId id="419" r:id="rId58"/>
    <p:sldId id="436" r:id="rId59"/>
    <p:sldId id="467" r:id="rId60"/>
    <p:sldId id="476" r:id="rId61"/>
    <p:sldId id="479" r:id="rId62"/>
    <p:sldId id="488" r:id="rId63"/>
    <p:sldId id="493" r:id="rId64"/>
    <p:sldId id="489" r:id="rId6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CC"/>
    <a:srgbClr val="3333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77" autoAdjust="0"/>
    <p:restoredTop sz="86582" autoAdjust="0"/>
  </p:normalViewPr>
  <p:slideViewPr>
    <p:cSldViewPr>
      <p:cViewPr>
        <p:scale>
          <a:sx n="40" d="100"/>
          <a:sy n="40" d="100"/>
        </p:scale>
        <p:origin x="-1236" y="-174"/>
      </p:cViewPr>
      <p:guideLst>
        <p:guide orient="horz" pos="2160"/>
        <p:guide pos="2880"/>
      </p:guideLst>
    </p:cSldViewPr>
  </p:slideViewPr>
  <p:outlineViewPr>
    <p:cViewPr>
      <p:scale>
        <a:sx n="33" d="100"/>
        <a:sy n="33" d="100"/>
      </p:scale>
      <p:origin x="0" y="15054"/>
    </p:cViewPr>
  </p:outlineViewPr>
  <p:notesTextViewPr>
    <p:cViewPr>
      <p:scale>
        <a:sx n="1" d="1"/>
        <a:sy n="1" d="1"/>
      </p:scale>
      <p:origin x="0" y="0"/>
    </p:cViewPr>
  </p:notesTextViewPr>
  <p:sorterViewPr>
    <p:cViewPr>
      <p:scale>
        <a:sx n="110" d="100"/>
        <a:sy n="110" d="100"/>
      </p:scale>
      <p:origin x="0" y="11784"/>
    </p:cViewPr>
  </p:sorterViewPr>
  <p:notesViewPr>
    <p:cSldViewPr>
      <p:cViewPr>
        <p:scale>
          <a:sx n="80" d="100"/>
          <a:sy n="80" d="100"/>
        </p:scale>
        <p:origin x="-1290"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DC6FFD2-82E5-40E2-B491-D7E2BF855981}" type="datetimeFigureOut">
              <a:rPr lang="en-US" smtClean="0"/>
              <a:t>5/9/2012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DF68A4F-F7CF-409C-946A-20864789C7CD}" type="slidenum">
              <a:rPr lang="en-US" smtClean="0"/>
              <a:t>‹#›</a:t>
            </a:fld>
            <a:endParaRPr lang="en-US"/>
          </a:p>
        </p:txBody>
      </p:sp>
    </p:spTree>
    <p:extLst>
      <p:ext uri="{BB962C8B-B14F-4D97-AF65-F5344CB8AC3E}">
        <p14:creationId xmlns:p14="http://schemas.microsoft.com/office/powerpoint/2010/main" val="425469494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E255F0-D3CF-41E3-A99A-6EE8DE0DBB64}" type="datetimeFigureOut">
              <a:rPr lang="en-US" smtClean="0"/>
              <a:t>5/9/2012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93B940A-F468-46EA-9FF4-2833279B92C4}" type="slidenum">
              <a:rPr lang="en-US" smtClean="0"/>
              <a:t>‹#›</a:t>
            </a:fld>
            <a:endParaRPr lang="en-US"/>
          </a:p>
        </p:txBody>
      </p:sp>
    </p:spTree>
    <p:extLst>
      <p:ext uri="{BB962C8B-B14F-4D97-AF65-F5344CB8AC3E}">
        <p14:creationId xmlns:p14="http://schemas.microsoft.com/office/powerpoint/2010/main" val="205598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1</a:t>
            </a:fld>
            <a:endParaRPr lang="en-US" dirty="0"/>
          </a:p>
        </p:txBody>
      </p:sp>
    </p:spTree>
    <p:extLst>
      <p:ext uri="{BB962C8B-B14F-4D97-AF65-F5344CB8AC3E}">
        <p14:creationId xmlns:p14="http://schemas.microsoft.com/office/powerpoint/2010/main" val="12745855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Nessun</a:t>
            </a:r>
            <a:r>
              <a:rPr lang="en-US" dirty="0" smtClean="0"/>
              <a:t> ended on #45 – SERENADE</a:t>
            </a:r>
            <a:r>
              <a:rPr lang="en-US" baseline="0" dirty="0" smtClean="0"/>
              <a:t> GRAN PARTITA BEGINS HERE</a:t>
            </a:r>
            <a:endParaRPr lang="en-US" dirty="0" smtClean="0"/>
          </a:p>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46</a:t>
            </a:fld>
            <a:endParaRPr lang="en-US"/>
          </a:p>
        </p:txBody>
      </p:sp>
    </p:spTree>
    <p:extLst>
      <p:ext uri="{BB962C8B-B14F-4D97-AF65-F5344CB8AC3E}">
        <p14:creationId xmlns:p14="http://schemas.microsoft.com/office/powerpoint/2010/main" val="7315388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50</a:t>
            </a:fld>
            <a:endParaRPr lang="en-US"/>
          </a:p>
        </p:txBody>
      </p:sp>
    </p:spTree>
    <p:extLst>
      <p:ext uri="{BB962C8B-B14F-4D97-AF65-F5344CB8AC3E}">
        <p14:creationId xmlns:p14="http://schemas.microsoft.com/office/powerpoint/2010/main" val="23839121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51</a:t>
            </a:fld>
            <a:endParaRPr lang="en-US"/>
          </a:p>
        </p:txBody>
      </p:sp>
    </p:spTree>
    <p:extLst>
      <p:ext uri="{BB962C8B-B14F-4D97-AF65-F5344CB8AC3E}">
        <p14:creationId xmlns:p14="http://schemas.microsoft.com/office/powerpoint/2010/main" val="9560992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52</a:t>
            </a:fld>
            <a:endParaRPr lang="en-US"/>
          </a:p>
        </p:txBody>
      </p:sp>
    </p:spTree>
    <p:extLst>
      <p:ext uri="{BB962C8B-B14F-4D97-AF65-F5344CB8AC3E}">
        <p14:creationId xmlns:p14="http://schemas.microsoft.com/office/powerpoint/2010/main" val="21098423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53</a:t>
            </a:fld>
            <a:endParaRPr lang="en-US"/>
          </a:p>
        </p:txBody>
      </p:sp>
    </p:spTree>
    <p:extLst>
      <p:ext uri="{BB962C8B-B14F-4D97-AF65-F5344CB8AC3E}">
        <p14:creationId xmlns:p14="http://schemas.microsoft.com/office/powerpoint/2010/main" val="3723853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54</a:t>
            </a:fld>
            <a:endParaRPr lang="en-US"/>
          </a:p>
        </p:txBody>
      </p:sp>
    </p:spTree>
    <p:extLst>
      <p:ext uri="{BB962C8B-B14F-4D97-AF65-F5344CB8AC3E}">
        <p14:creationId xmlns:p14="http://schemas.microsoft.com/office/powerpoint/2010/main" val="1132541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55</a:t>
            </a:fld>
            <a:endParaRPr lang="en-US"/>
          </a:p>
        </p:txBody>
      </p:sp>
    </p:spTree>
    <p:extLst>
      <p:ext uri="{BB962C8B-B14F-4D97-AF65-F5344CB8AC3E}">
        <p14:creationId xmlns:p14="http://schemas.microsoft.com/office/powerpoint/2010/main" val="1577655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56</a:t>
            </a:fld>
            <a:endParaRPr lang="en-US"/>
          </a:p>
        </p:txBody>
      </p:sp>
    </p:spTree>
    <p:extLst>
      <p:ext uri="{BB962C8B-B14F-4D97-AF65-F5344CB8AC3E}">
        <p14:creationId xmlns:p14="http://schemas.microsoft.com/office/powerpoint/2010/main" val="2958330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57</a:t>
            </a:fld>
            <a:endParaRPr lang="en-US"/>
          </a:p>
        </p:txBody>
      </p:sp>
    </p:spTree>
    <p:extLst>
      <p:ext uri="{BB962C8B-B14F-4D97-AF65-F5344CB8AC3E}">
        <p14:creationId xmlns:p14="http://schemas.microsoft.com/office/powerpoint/2010/main" val="3398903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Serenade</a:t>
            </a:r>
            <a:r>
              <a:rPr lang="en-US" baseline="0" dirty="0" smtClean="0"/>
              <a:t> gran partita ended @ 57 – CROUCHING TIGER HIDDEN DRAGON#13 BEGINS HERE</a:t>
            </a:r>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58</a:t>
            </a:fld>
            <a:endParaRPr lang="en-US"/>
          </a:p>
        </p:txBody>
      </p:sp>
    </p:spTree>
    <p:extLst>
      <p:ext uri="{BB962C8B-B14F-4D97-AF65-F5344CB8AC3E}">
        <p14:creationId xmlns:p14="http://schemas.microsoft.com/office/powerpoint/2010/main" val="32500034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2</a:t>
            </a:fld>
            <a:endParaRPr lang="en-US" dirty="0"/>
          </a:p>
        </p:txBody>
      </p:sp>
    </p:spTree>
    <p:extLst>
      <p:ext uri="{BB962C8B-B14F-4D97-AF65-F5344CB8AC3E}">
        <p14:creationId xmlns:p14="http://schemas.microsoft.com/office/powerpoint/2010/main" val="11624384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CBF6051-2FFC-4C17-B8FD-840A3ED835C6}" type="slidenum">
              <a:rPr lang="en-US" smtClean="0"/>
              <a:t>63</a:t>
            </a:fld>
            <a:endParaRPr lang="en-US"/>
          </a:p>
        </p:txBody>
      </p:sp>
    </p:spTree>
    <p:extLst>
      <p:ext uri="{BB962C8B-B14F-4D97-AF65-F5344CB8AC3E}">
        <p14:creationId xmlns:p14="http://schemas.microsoft.com/office/powerpoint/2010/main" val="3911326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3</a:t>
            </a:fld>
            <a:endParaRPr lang="en-US" dirty="0"/>
          </a:p>
        </p:txBody>
      </p:sp>
    </p:spTree>
    <p:extLst>
      <p:ext uri="{BB962C8B-B14F-4D97-AF65-F5344CB8AC3E}">
        <p14:creationId xmlns:p14="http://schemas.microsoft.com/office/powerpoint/2010/main" val="1162438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Nadia </a:t>
            </a:r>
            <a:r>
              <a:rPr lang="en-US" dirty="0"/>
              <a:t>trim to 3m 27 sec</a:t>
            </a:r>
          </a:p>
          <a:p>
            <a:r>
              <a:rPr lang="en-US" dirty="0" err="1" smtClean="0"/>
              <a:t>Nerveous</a:t>
            </a:r>
            <a:r>
              <a:rPr lang="en-US" dirty="0" smtClean="0"/>
              <a:t> Track no trim necessary 6 m 27 sec</a:t>
            </a:r>
          </a:p>
          <a:p>
            <a:r>
              <a:rPr lang="en-US" dirty="0"/>
              <a:t>angels </a:t>
            </a:r>
            <a:r>
              <a:rPr lang="en-US" dirty="0" err="1"/>
              <a:t>footstpes</a:t>
            </a:r>
            <a:r>
              <a:rPr lang="en-US" dirty="0"/>
              <a:t> trim to 5m 18 sec</a:t>
            </a:r>
          </a:p>
          <a:p>
            <a:r>
              <a:rPr lang="en-US" dirty="0" smtClean="0"/>
              <a:t>Mozart </a:t>
            </a:r>
            <a:r>
              <a:rPr lang="en-US" dirty="0" err="1" smtClean="0"/>
              <a:t>Serenad</a:t>
            </a:r>
            <a:r>
              <a:rPr lang="en-US" dirty="0" smtClean="0"/>
              <a:t> 4m 59 seconds</a:t>
            </a:r>
          </a:p>
          <a:p>
            <a:r>
              <a:rPr lang="en-US" dirty="0" err="1" smtClean="0"/>
              <a:t>Nessun</a:t>
            </a:r>
            <a:r>
              <a:rPr lang="en-US" dirty="0" smtClean="0"/>
              <a:t> </a:t>
            </a:r>
            <a:r>
              <a:rPr lang="en-US" dirty="0"/>
              <a:t>Donna no trimming necessary 2m 56 sec</a:t>
            </a:r>
          </a:p>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4</a:t>
            </a:fld>
            <a:endParaRPr lang="en-US"/>
          </a:p>
        </p:txBody>
      </p:sp>
    </p:spTree>
    <p:extLst>
      <p:ext uri="{BB962C8B-B14F-4D97-AF65-F5344CB8AC3E}">
        <p14:creationId xmlns:p14="http://schemas.microsoft.com/office/powerpoint/2010/main" val="3890935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93B940A-F468-46EA-9FF4-2833279B92C4}" type="slidenum">
              <a:rPr lang="en-US" smtClean="0"/>
              <a:t>22</a:t>
            </a:fld>
            <a:endParaRPr lang="en-US"/>
          </a:p>
        </p:txBody>
      </p:sp>
    </p:spTree>
    <p:extLst>
      <p:ext uri="{BB962C8B-B14F-4D97-AF65-F5344CB8AC3E}">
        <p14:creationId xmlns:p14="http://schemas.microsoft.com/office/powerpoint/2010/main" val="4205808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23</a:t>
            </a:fld>
            <a:endParaRPr lang="en-US"/>
          </a:p>
        </p:txBody>
      </p:sp>
    </p:spTree>
    <p:extLst>
      <p:ext uri="{BB962C8B-B14F-4D97-AF65-F5344CB8AC3E}">
        <p14:creationId xmlns:p14="http://schemas.microsoft.com/office/powerpoint/2010/main" val="3298388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Nervous track ended @ #23, ANGELS FOOTSTEPS BEGIN HERE</a:t>
            </a:r>
          </a:p>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24</a:t>
            </a:fld>
            <a:endParaRPr lang="en-US"/>
          </a:p>
        </p:txBody>
      </p:sp>
    </p:spTree>
    <p:extLst>
      <p:ext uri="{BB962C8B-B14F-4D97-AF65-F5344CB8AC3E}">
        <p14:creationId xmlns:p14="http://schemas.microsoft.com/office/powerpoint/2010/main" val="31511200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37</a:t>
            </a:fld>
            <a:endParaRPr lang="en-US"/>
          </a:p>
        </p:txBody>
      </p:sp>
    </p:spTree>
    <p:extLst>
      <p:ext uri="{BB962C8B-B14F-4D97-AF65-F5344CB8AC3E}">
        <p14:creationId xmlns:p14="http://schemas.microsoft.com/office/powerpoint/2010/main" val="11003495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err="1" smtClean="0"/>
              <a:t>Anglesfootsteps</a:t>
            </a:r>
            <a:r>
              <a:rPr lang="en-US" dirty="0" smtClean="0"/>
              <a:t> ended @ #37 – NESSUN</a:t>
            </a:r>
            <a:r>
              <a:rPr lang="en-US" baseline="0" dirty="0" smtClean="0"/>
              <a:t> STARTS HERE</a:t>
            </a:r>
            <a:endParaRPr lang="en-US" dirty="0" smtClean="0"/>
          </a:p>
          <a:p>
            <a:endParaRPr lang="en-US" dirty="0"/>
          </a:p>
        </p:txBody>
      </p:sp>
      <p:sp>
        <p:nvSpPr>
          <p:cNvPr id="4" name="Slide Number Placeholder 3"/>
          <p:cNvSpPr>
            <a:spLocks noGrp="1"/>
          </p:cNvSpPr>
          <p:nvPr>
            <p:ph type="sldNum" sz="quarter" idx="10"/>
          </p:nvPr>
        </p:nvSpPr>
        <p:spPr/>
        <p:txBody>
          <a:bodyPr/>
          <a:lstStyle/>
          <a:p>
            <a:fld id="{A93B940A-F468-46EA-9FF4-2833279B92C4}" type="slidenum">
              <a:rPr lang="en-US" smtClean="0"/>
              <a:t>38</a:t>
            </a:fld>
            <a:endParaRPr lang="en-US"/>
          </a:p>
        </p:txBody>
      </p:sp>
    </p:spTree>
    <p:extLst>
      <p:ext uri="{BB962C8B-B14F-4D97-AF65-F5344CB8AC3E}">
        <p14:creationId xmlns:p14="http://schemas.microsoft.com/office/powerpoint/2010/main" val="1588746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141B156-ABDF-4DD6-AC2E-81DF90A9930B}" type="datetimeFigureOut">
              <a:rPr lang="en-US" smtClean="0"/>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300074603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41B156-ABDF-4DD6-AC2E-81DF90A9930B}" type="datetimeFigureOut">
              <a:rPr lang="en-US" smtClean="0"/>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1957426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41B156-ABDF-4DD6-AC2E-81DF90A9930B}" type="datetimeFigureOut">
              <a:rPr lang="en-US" smtClean="0"/>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3614000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141B156-ABDF-4DD6-AC2E-81DF90A9930B}" type="datetimeFigureOut">
              <a:rPr lang="en-US" smtClean="0"/>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73900993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141B156-ABDF-4DD6-AC2E-81DF90A9930B}" type="datetimeFigureOut">
              <a:rPr lang="en-US" smtClean="0"/>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3533938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141B156-ABDF-4DD6-AC2E-81DF90A9930B}" type="datetimeFigureOut">
              <a:rPr lang="en-US" smtClean="0"/>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3619768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141B156-ABDF-4DD6-AC2E-81DF90A9930B}" type="datetimeFigureOut">
              <a:rPr lang="en-US" smtClean="0"/>
              <a:t>5/9/2012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426610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141B156-ABDF-4DD6-AC2E-81DF90A9930B}" type="datetimeFigureOut">
              <a:rPr lang="en-US" smtClean="0"/>
              <a:t>5/9/2012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18117289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41B156-ABDF-4DD6-AC2E-81DF90A9930B}" type="datetimeFigureOut">
              <a:rPr lang="en-US" smtClean="0"/>
              <a:t>5/9/2012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1211245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41B156-ABDF-4DD6-AC2E-81DF90A9930B}" type="datetimeFigureOut">
              <a:rPr lang="en-US" smtClean="0"/>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875846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141B156-ABDF-4DD6-AC2E-81DF90A9930B}" type="datetimeFigureOut">
              <a:rPr lang="en-US" smtClean="0"/>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F9C35BE-F9C4-41C9-AFEE-E50A4C0BE960}" type="slidenum">
              <a:rPr lang="en-US" smtClean="0"/>
              <a:t>‹#›</a:t>
            </a:fld>
            <a:endParaRPr lang="en-US"/>
          </a:p>
        </p:txBody>
      </p:sp>
    </p:spTree>
    <p:extLst>
      <p:ext uri="{BB962C8B-B14F-4D97-AF65-F5344CB8AC3E}">
        <p14:creationId xmlns:p14="http://schemas.microsoft.com/office/powerpoint/2010/main" val="27128035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41B156-ABDF-4DD6-AC2E-81DF90A9930B}" type="datetimeFigureOut">
              <a:rPr lang="en-US" smtClean="0"/>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9C35BE-F9C4-41C9-AFEE-E50A4C0BE960}" type="slidenum">
              <a:rPr lang="en-US" smtClean="0"/>
              <a:t>‹#›</a:t>
            </a:fld>
            <a:endParaRPr lang="en-US"/>
          </a:p>
        </p:txBody>
      </p:sp>
    </p:spTree>
    <p:extLst>
      <p:ext uri="{BB962C8B-B14F-4D97-AF65-F5344CB8AC3E}">
        <p14:creationId xmlns:p14="http://schemas.microsoft.com/office/powerpoint/2010/main" val="23308507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2.ps"/><Relationship Id="rId1" Type="http://schemas.microsoft.com/office/2007/relationships/media" Target="../media/media2.ps"/><Relationship Id="rId5" Type="http://schemas.openxmlformats.org/officeDocument/2006/relationships/image" Target="../media/image2.png"/><Relationship Id="rId4" Type="http://schemas.openxmlformats.org/officeDocument/2006/relationships/notesSlide" Target="../notesSlides/notesSlide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ps"/><Relationship Id="rId1" Type="http://schemas.microsoft.com/office/2007/relationships/media" Target="../media/media1.ps"/><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3.ps"/><Relationship Id="rId1" Type="http://schemas.microsoft.com/office/2007/relationships/media" Target="../media/media3.ps"/><Relationship Id="rId5" Type="http://schemas.openxmlformats.org/officeDocument/2006/relationships/image" Target="../media/image2.png"/><Relationship Id="rId4" Type="http://schemas.openxmlformats.org/officeDocument/2006/relationships/notesSlide" Target="../notesSlides/notesSlide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pnirs.org/index.cfm"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ps"/><Relationship Id="rId1" Type="http://schemas.microsoft.com/office/2007/relationships/media" Target="../media/media4.ps"/><Relationship Id="rId5" Type="http://schemas.openxmlformats.org/officeDocument/2006/relationships/image" Target="../media/image3.png"/><Relationship Id="rId4" Type="http://schemas.openxmlformats.org/officeDocument/2006/relationships/notesSlide" Target="../notesSlides/notesSlide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5.ps"/><Relationship Id="rId1" Type="http://schemas.microsoft.com/office/2007/relationships/media" Target="../media/media5.ps"/><Relationship Id="rId5" Type="http://schemas.openxmlformats.org/officeDocument/2006/relationships/image" Target="../media/image4.png"/><Relationship Id="rId4" Type="http://schemas.openxmlformats.org/officeDocument/2006/relationships/notesSlide" Target="../notesSlides/notesSlide19.xml"/></Relationships>
</file>

<file path=ppt/slides/_rels/slide59.xml.rels><?xml version="1.0" encoding="UTF-8" standalone="yes"?>
<Relationships xmlns="http://schemas.openxmlformats.org/package/2006/relationships"><Relationship Id="rId2" Type="http://schemas.openxmlformats.org/officeDocument/2006/relationships/hyperlink" Target="http://www.greatplacestowork.com/gptw/mission.php"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hyperlink" Target="http://www.fightchronicdisease.org/resources/almanac-chronic-disease-0" TargetMode="Externa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hyperlink" Target="3C%20-%20organizing%20after%20thoughts.pptx" TargetMode="External"/><Relationship Id="rId2" Type="http://schemas.openxmlformats.org/officeDocument/2006/relationships/hyperlink" Target="2A%20-%20explore%20a%20challenge%20experiment%20-%20PROACTIVE%20PARTICIPATION%20REQUIRED.pptx" TargetMode="External"/><Relationship Id="rId1" Type="http://schemas.openxmlformats.org/officeDocument/2006/relationships/slideLayout" Target="../slideLayouts/slideLayout1.xml"/><Relationship Id="rId5" Type="http://schemas.openxmlformats.org/officeDocument/2006/relationships/hyperlink" Target="4%20-%20explore%20more_extend%20learning.pptx" TargetMode="External"/><Relationship Id="rId4" Type="http://schemas.openxmlformats.org/officeDocument/2006/relationships/hyperlink" Target="../CREATIVE%20FLOW%20organizing%20after%20thoughts.pptx"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457200" y="457200"/>
            <a:ext cx="8153400" cy="6172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a:solidFill>
                  <a:schemeClr val="bg1">
                    <a:lumMod val="50000"/>
                  </a:schemeClr>
                </a:solidFill>
              </a:rPr>
              <a:t>PHYSIOLOGICALSOCIOLOGICALPSYCHOLOGICAL</a:t>
            </a:r>
          </a:p>
          <a:p>
            <a:r>
              <a:rPr lang="en-US" sz="3200" dirty="0">
                <a:solidFill>
                  <a:schemeClr val="bg1">
                    <a:lumMod val="50000"/>
                  </a:schemeClr>
                </a:solidFill>
              </a:rPr>
              <a:t>SOCIOLOGICALPSYCHOLOGICALPHYSIOLOGICAL</a:t>
            </a:r>
          </a:p>
          <a:p>
            <a:r>
              <a:rPr lang="en-US" sz="3200" dirty="0">
                <a:solidFill>
                  <a:schemeClr val="bg1">
                    <a:lumMod val="50000"/>
                  </a:schemeClr>
                </a:solidFill>
              </a:rPr>
              <a:t>PSYCHOLOGICALSOCIOLOGICALPSYCHOLOGICAL</a:t>
            </a:r>
          </a:p>
          <a:p>
            <a:r>
              <a:rPr lang="en-US" sz="3200" dirty="0">
                <a:solidFill>
                  <a:schemeClr val="bg1">
                    <a:lumMod val="50000"/>
                  </a:schemeClr>
                </a:solidFill>
              </a:rPr>
              <a:t>SOCIOLOGICALPHYSIOLOGICALPSYCHOLOGICAL</a:t>
            </a:r>
          </a:p>
          <a:p>
            <a:r>
              <a:rPr lang="en-US" sz="3200" dirty="0">
                <a:solidFill>
                  <a:schemeClr val="bg1">
                    <a:lumMod val="50000"/>
                  </a:schemeClr>
                </a:solidFill>
              </a:rPr>
              <a:t>PHYSIOLOGICALPSYCHOLOGICALSOCIOLOGICAL</a:t>
            </a:r>
          </a:p>
          <a:p>
            <a:r>
              <a:rPr lang="en-US" sz="3200" dirty="0">
                <a:solidFill>
                  <a:schemeClr val="bg1">
                    <a:lumMod val="50000"/>
                  </a:schemeClr>
                </a:solidFill>
              </a:rPr>
              <a:t>PSYCHOLOGICALPHYSIOLOGICALSOCIOLOGICAL</a:t>
            </a:r>
            <a:endParaRPr lang="en-US" sz="2200" dirty="0">
              <a:solidFill>
                <a:schemeClr val="bg1">
                  <a:lumMod val="50000"/>
                </a:schemeClr>
              </a:solidFill>
            </a:endParaRPr>
          </a:p>
          <a:p>
            <a:r>
              <a:rPr lang="en-US" sz="3200" dirty="0" smtClean="0">
                <a:solidFill>
                  <a:schemeClr val="bg1">
                    <a:lumMod val="50000"/>
                  </a:schemeClr>
                </a:solidFill>
              </a:rPr>
              <a:t>PHYSIOLOGICALSOCIOLOGICALPSYCHOLOGICAL</a:t>
            </a:r>
          </a:p>
          <a:p>
            <a:r>
              <a:rPr lang="en-US" sz="3200" dirty="0" smtClean="0">
                <a:solidFill>
                  <a:schemeClr val="bg1">
                    <a:lumMod val="50000"/>
                  </a:schemeClr>
                </a:solidFill>
              </a:rPr>
              <a:t>SOCIOLOGICALPSYCHOLOGICALPHYSIOLOGICAL</a:t>
            </a:r>
          </a:p>
          <a:p>
            <a:r>
              <a:rPr lang="en-US" sz="3200" dirty="0" smtClean="0">
                <a:solidFill>
                  <a:schemeClr val="bg1">
                    <a:lumMod val="50000"/>
                  </a:schemeClr>
                </a:solidFill>
              </a:rPr>
              <a:t>PSYCHOLOGICALSOCIOLOGICALPSYCHOLOGICAL</a:t>
            </a:r>
          </a:p>
          <a:p>
            <a:r>
              <a:rPr lang="en-US" sz="3200" dirty="0" smtClean="0">
                <a:solidFill>
                  <a:schemeClr val="bg1">
                    <a:lumMod val="50000"/>
                  </a:schemeClr>
                </a:solidFill>
              </a:rPr>
              <a:t>SOCIOLOGICALPHYSIOLOGICALPSYCHOLOGICAL</a:t>
            </a:r>
          </a:p>
          <a:p>
            <a:r>
              <a:rPr lang="en-US" sz="3200" dirty="0" smtClean="0">
                <a:solidFill>
                  <a:schemeClr val="bg1">
                    <a:lumMod val="50000"/>
                  </a:schemeClr>
                </a:solidFill>
              </a:rPr>
              <a:t>PHYSIOLOGICALPSYCHOLOGICALSOCIOLOGICAL</a:t>
            </a:r>
          </a:p>
          <a:p>
            <a:r>
              <a:rPr lang="en-US" sz="3200" dirty="0" smtClean="0">
                <a:solidFill>
                  <a:schemeClr val="bg1">
                    <a:lumMod val="50000"/>
                  </a:schemeClr>
                </a:solidFill>
              </a:rPr>
              <a:t>PSYCHOLOGICALPHYSIOLOGICALSOCIOLOGICAL</a:t>
            </a:r>
            <a:endParaRPr lang="en-US" sz="2200" dirty="0">
              <a:solidFill>
                <a:schemeClr val="bg1">
                  <a:lumMod val="50000"/>
                </a:schemeClr>
              </a:solidFill>
            </a:endParaRPr>
          </a:p>
        </p:txBody>
      </p:sp>
      <p:sp>
        <p:nvSpPr>
          <p:cNvPr id="8" name="Title 1"/>
          <p:cNvSpPr>
            <a:spLocks noGrp="1"/>
          </p:cNvSpPr>
          <p:nvPr>
            <p:ph type="ctrTitle"/>
          </p:nvPr>
        </p:nvSpPr>
        <p:spPr>
          <a:xfrm>
            <a:off x="0" y="-22224"/>
            <a:ext cx="7772400" cy="936624"/>
          </a:xfrm>
        </p:spPr>
        <p:txBody>
          <a:bodyPr/>
          <a:lstStyle/>
          <a:p>
            <a:pPr algn="l"/>
            <a:r>
              <a:rPr lang="en-US" b="1" dirty="0" smtClean="0">
                <a:solidFill>
                  <a:schemeClr val="bg1"/>
                </a:solidFill>
              </a:rPr>
              <a:t>HAVE YOU EVER WONDERED…?</a:t>
            </a:r>
            <a:endParaRPr lang="en-US" b="1" dirty="0">
              <a:solidFill>
                <a:schemeClr val="bg1"/>
              </a:solidFill>
            </a:endParaRPr>
          </a:p>
        </p:txBody>
      </p:sp>
      <p:sp>
        <p:nvSpPr>
          <p:cNvPr id="6" name="Title 1"/>
          <p:cNvSpPr txBox="1">
            <a:spLocks/>
          </p:cNvSpPr>
          <p:nvPr/>
        </p:nvSpPr>
        <p:spPr>
          <a:xfrm>
            <a:off x="2590800" y="2819400"/>
            <a:ext cx="7772400" cy="160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WHERE CREATIVITY COMES FROM…?</a:t>
            </a:r>
            <a:endParaRPr lang="en-US" b="1" dirty="0">
              <a:solidFill>
                <a:schemeClr val="bg1"/>
              </a:solidFill>
            </a:endParaRPr>
          </a:p>
        </p:txBody>
      </p:sp>
      <p:sp>
        <p:nvSpPr>
          <p:cNvPr id="9" name="Title 1"/>
          <p:cNvSpPr txBox="1">
            <a:spLocks/>
          </p:cNvSpPr>
          <p:nvPr/>
        </p:nvSpPr>
        <p:spPr>
          <a:xfrm>
            <a:off x="228600" y="2362200"/>
            <a:ext cx="8915400" cy="3200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IF YOU MIGHT HAVE ANY…HOW MUCH…OR WHY YOU MIGHT </a:t>
            </a:r>
            <a:r>
              <a:rPr lang="en-US" b="1" u="sng" dirty="0" smtClean="0">
                <a:solidFill>
                  <a:schemeClr val="bg1"/>
                </a:solidFill>
              </a:rPr>
              <a:t>or</a:t>
            </a:r>
            <a:r>
              <a:rPr lang="en-US" b="1" dirty="0" smtClean="0">
                <a:solidFill>
                  <a:schemeClr val="bg1"/>
                </a:solidFill>
              </a:rPr>
              <a:t> MIGHT NOT BE CONSIDERED CREATIVE?</a:t>
            </a:r>
            <a:endParaRPr lang="en-US" b="1" dirty="0">
              <a:solidFill>
                <a:schemeClr val="bg1"/>
              </a:solidFill>
            </a:endParaRPr>
          </a:p>
        </p:txBody>
      </p:sp>
      <p:sp>
        <p:nvSpPr>
          <p:cNvPr id="10" name="Title 1"/>
          <p:cNvSpPr txBox="1">
            <a:spLocks/>
          </p:cNvSpPr>
          <p:nvPr/>
        </p:nvSpPr>
        <p:spPr>
          <a:xfrm>
            <a:off x="381000" y="1447800"/>
            <a:ext cx="7772400" cy="160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WHAT MIGHT EXTINGUISH OR IGNIGHT IT?</a:t>
            </a:r>
            <a:endParaRPr lang="en-US" b="1" dirty="0">
              <a:solidFill>
                <a:schemeClr val="bg1"/>
              </a:solidFill>
            </a:endParaRPr>
          </a:p>
        </p:txBody>
      </p:sp>
      <p:sp>
        <p:nvSpPr>
          <p:cNvPr id="11" name="Title 1"/>
          <p:cNvSpPr txBox="1">
            <a:spLocks/>
          </p:cNvSpPr>
          <p:nvPr/>
        </p:nvSpPr>
        <p:spPr>
          <a:xfrm>
            <a:off x="533400" y="990600"/>
            <a:ext cx="7772400" cy="160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WHAT MIGHT INFLUENCE OR EFFECT IT?</a:t>
            </a:r>
            <a:endParaRPr lang="en-US" b="1" dirty="0">
              <a:solidFill>
                <a:schemeClr val="bg1"/>
              </a:solidFill>
            </a:endParaRPr>
          </a:p>
        </p:txBody>
      </p:sp>
      <p:sp>
        <p:nvSpPr>
          <p:cNvPr id="12" name="Title 1"/>
          <p:cNvSpPr txBox="1">
            <a:spLocks/>
          </p:cNvSpPr>
          <p:nvPr/>
        </p:nvSpPr>
        <p:spPr>
          <a:xfrm>
            <a:off x="838200" y="3429000"/>
            <a:ext cx="8039100" cy="3048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HOW A CULTURE, A COMMUNITY, A PLACE, A SPACE, A GROUP, OR A PERSON BECOMES DISTINCTLY CREATIVE?</a:t>
            </a:r>
            <a:endParaRPr lang="en-US" b="1" dirty="0">
              <a:solidFill>
                <a:schemeClr val="bg1"/>
              </a:solidFill>
            </a:endParaRPr>
          </a:p>
        </p:txBody>
      </p:sp>
      <p:sp>
        <p:nvSpPr>
          <p:cNvPr id="13" name="Title 1"/>
          <p:cNvSpPr txBox="1">
            <a:spLocks/>
          </p:cNvSpPr>
          <p:nvPr/>
        </p:nvSpPr>
        <p:spPr>
          <a:xfrm>
            <a:off x="1752600" y="2895600"/>
            <a:ext cx="7391400" cy="2438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WHAT MAKES A LEADER CREATIVE…HOW THEY WERE “BORN </a:t>
            </a:r>
            <a:r>
              <a:rPr lang="en-US" b="1" u="sng" dirty="0" smtClean="0">
                <a:solidFill>
                  <a:schemeClr val="bg1"/>
                </a:solidFill>
              </a:rPr>
              <a:t>TWICE</a:t>
            </a:r>
            <a:r>
              <a:rPr lang="en-US" b="1" dirty="0" smtClean="0">
                <a:solidFill>
                  <a:schemeClr val="bg1"/>
                </a:solidFill>
              </a:rPr>
              <a:t> BLESSED”?</a:t>
            </a:r>
            <a:endParaRPr lang="en-US" b="1" dirty="0">
              <a:solidFill>
                <a:schemeClr val="bg1"/>
              </a:solidFill>
            </a:endParaRPr>
          </a:p>
        </p:txBody>
      </p:sp>
      <p:sp>
        <p:nvSpPr>
          <p:cNvPr id="14" name="Title 1"/>
          <p:cNvSpPr txBox="1">
            <a:spLocks/>
          </p:cNvSpPr>
          <p:nvPr/>
        </p:nvSpPr>
        <p:spPr>
          <a:xfrm>
            <a:off x="685800" y="304800"/>
            <a:ext cx="8382000" cy="3505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WHY ANYONE WOULD WANT CREATIVITY IN A CRISIS…OR DURING A PERIOD OF CHANGE &amp; UNCERTAINTY?</a:t>
            </a:r>
            <a:endParaRPr lang="en-US" b="1" dirty="0">
              <a:solidFill>
                <a:schemeClr val="bg1"/>
              </a:solidFill>
            </a:endParaRPr>
          </a:p>
        </p:txBody>
      </p:sp>
      <p:sp>
        <p:nvSpPr>
          <p:cNvPr id="15" name="Title 1"/>
          <p:cNvSpPr txBox="1">
            <a:spLocks/>
          </p:cNvSpPr>
          <p:nvPr/>
        </p:nvSpPr>
        <p:spPr>
          <a:xfrm>
            <a:off x="381000" y="5029200"/>
            <a:ext cx="8382000" cy="1828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HOW MIGHT CREATIVITY CREATE OR AT LEAST ENHANCE HEALTH?</a:t>
            </a:r>
            <a:endParaRPr lang="en-US" b="1" dirty="0">
              <a:solidFill>
                <a:schemeClr val="bg1"/>
              </a:solidFill>
            </a:endParaRPr>
          </a:p>
        </p:txBody>
      </p:sp>
      <p:sp>
        <p:nvSpPr>
          <p:cNvPr id="16" name="Title 1"/>
          <p:cNvSpPr txBox="1">
            <a:spLocks/>
          </p:cNvSpPr>
          <p:nvPr/>
        </p:nvSpPr>
        <p:spPr>
          <a:xfrm>
            <a:off x="2362200" y="685800"/>
            <a:ext cx="6705600" cy="3048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WHAT MIGHT BE THE ELEMENTS OF HEALTH THAT CREATES OR AT LEAST ENHANCES CREATIVITY?</a:t>
            </a:r>
            <a:endParaRPr lang="en-US" b="1" dirty="0">
              <a:solidFill>
                <a:schemeClr val="bg1"/>
              </a:solidFill>
            </a:endParaRPr>
          </a:p>
        </p:txBody>
      </p:sp>
    </p:spTree>
    <p:extLst>
      <p:ext uri="{BB962C8B-B14F-4D97-AF65-F5344CB8AC3E}">
        <p14:creationId xmlns:p14="http://schemas.microsoft.com/office/powerpoint/2010/main" val="32024442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30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500"/>
                                        <p:tgtEl>
                                          <p:spTgt spid="6"/>
                                        </p:tgtEl>
                                      </p:cBhvr>
                                    </p:animEffect>
                                  </p:childTnLst>
                                </p:cTn>
                              </p:par>
                            </p:childTnLst>
                          </p:cTn>
                        </p:par>
                        <p:par>
                          <p:cTn id="8" fill="hold">
                            <p:stCondLst>
                              <p:cond delay="4500"/>
                            </p:stCondLst>
                            <p:childTnLst>
                              <p:par>
                                <p:cTn id="9" presetID="10" presetClass="exit" presetSubtype="0" fill="hold" grpId="1" nodeType="afterEffect">
                                  <p:stCondLst>
                                    <p:cond delay="0"/>
                                  </p:stCondLst>
                                  <p:childTnLst>
                                    <p:animEffect transition="out" filter="fade">
                                      <p:cBhvr>
                                        <p:cTn id="10" dur="1500"/>
                                        <p:tgtEl>
                                          <p:spTgt spid="6"/>
                                        </p:tgtEl>
                                      </p:cBhvr>
                                    </p:animEffect>
                                    <p:set>
                                      <p:cBhvr>
                                        <p:cTn id="11" dur="1" fill="hold">
                                          <p:stCondLst>
                                            <p:cond delay="1499"/>
                                          </p:stCondLst>
                                        </p:cTn>
                                        <p:tgtEl>
                                          <p:spTgt spid="6"/>
                                        </p:tgtEl>
                                        <p:attrNameLst>
                                          <p:attrName>style.visibility</p:attrName>
                                        </p:attrNameLst>
                                      </p:cBhvr>
                                      <p:to>
                                        <p:strVal val="hidden"/>
                                      </p:to>
                                    </p:set>
                                  </p:childTnLst>
                                </p:cTn>
                              </p:par>
                            </p:childTnLst>
                          </p:cTn>
                        </p:par>
                        <p:par>
                          <p:cTn id="12" fill="hold">
                            <p:stCondLst>
                              <p:cond delay="60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500"/>
                                        <p:tgtEl>
                                          <p:spTgt spid="10"/>
                                        </p:tgtEl>
                                      </p:cBhvr>
                                    </p:animEffect>
                                  </p:childTnLst>
                                </p:cTn>
                              </p:par>
                            </p:childTnLst>
                          </p:cTn>
                        </p:par>
                        <p:par>
                          <p:cTn id="16" fill="hold">
                            <p:stCondLst>
                              <p:cond delay="7500"/>
                            </p:stCondLst>
                            <p:childTnLst>
                              <p:par>
                                <p:cTn id="17" presetID="10" presetClass="exit" presetSubtype="0" fill="hold" grpId="1" nodeType="afterEffect">
                                  <p:stCondLst>
                                    <p:cond delay="0"/>
                                  </p:stCondLst>
                                  <p:childTnLst>
                                    <p:animEffect transition="out" filter="fade">
                                      <p:cBhvr>
                                        <p:cTn id="18" dur="1500"/>
                                        <p:tgtEl>
                                          <p:spTgt spid="10"/>
                                        </p:tgtEl>
                                      </p:cBhvr>
                                    </p:animEffect>
                                    <p:set>
                                      <p:cBhvr>
                                        <p:cTn id="19" dur="1" fill="hold">
                                          <p:stCondLst>
                                            <p:cond delay="1499"/>
                                          </p:stCondLst>
                                        </p:cTn>
                                        <p:tgtEl>
                                          <p:spTgt spid="10"/>
                                        </p:tgtEl>
                                        <p:attrNameLst>
                                          <p:attrName>style.visibility</p:attrName>
                                        </p:attrNameLst>
                                      </p:cBhvr>
                                      <p:to>
                                        <p:strVal val="hidden"/>
                                      </p:to>
                                    </p:set>
                                  </p:childTnLst>
                                </p:cTn>
                              </p:par>
                            </p:childTnLst>
                          </p:cTn>
                        </p:par>
                        <p:par>
                          <p:cTn id="20" fill="hold">
                            <p:stCondLst>
                              <p:cond delay="9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3500"/>
                                        <p:tgtEl>
                                          <p:spTgt spid="12"/>
                                        </p:tgtEl>
                                      </p:cBhvr>
                                    </p:animEffect>
                                  </p:childTnLst>
                                </p:cTn>
                              </p:par>
                            </p:childTnLst>
                          </p:cTn>
                        </p:par>
                        <p:par>
                          <p:cTn id="24" fill="hold">
                            <p:stCondLst>
                              <p:cond delay="12500"/>
                            </p:stCondLst>
                            <p:childTnLst>
                              <p:par>
                                <p:cTn id="25" presetID="10" presetClass="exit" presetSubtype="0" fill="hold" grpId="1" nodeType="afterEffect">
                                  <p:stCondLst>
                                    <p:cond delay="0"/>
                                  </p:stCondLst>
                                  <p:childTnLst>
                                    <p:animEffect transition="out" filter="fade">
                                      <p:cBhvr>
                                        <p:cTn id="26" dur="3000"/>
                                        <p:tgtEl>
                                          <p:spTgt spid="12"/>
                                        </p:tgtEl>
                                      </p:cBhvr>
                                    </p:animEffect>
                                    <p:set>
                                      <p:cBhvr>
                                        <p:cTn id="27" dur="1" fill="hold">
                                          <p:stCondLst>
                                            <p:cond delay="2999"/>
                                          </p:stCondLst>
                                        </p:cTn>
                                        <p:tgtEl>
                                          <p:spTgt spid="12"/>
                                        </p:tgtEl>
                                        <p:attrNameLst>
                                          <p:attrName>style.visibility</p:attrName>
                                        </p:attrNameLst>
                                      </p:cBhvr>
                                      <p:to>
                                        <p:strVal val="hidden"/>
                                      </p:to>
                                    </p:set>
                                  </p:childTnLst>
                                </p:cTn>
                              </p:par>
                            </p:childTnLst>
                          </p:cTn>
                        </p:par>
                        <p:par>
                          <p:cTn id="28" fill="hold">
                            <p:stCondLst>
                              <p:cond delay="15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2250"/>
                                        <p:tgtEl>
                                          <p:spTgt spid="13"/>
                                        </p:tgtEl>
                                      </p:cBhvr>
                                    </p:animEffect>
                                  </p:childTnLst>
                                </p:cTn>
                              </p:par>
                            </p:childTnLst>
                          </p:cTn>
                        </p:par>
                        <p:par>
                          <p:cTn id="32" fill="hold">
                            <p:stCondLst>
                              <p:cond delay="17750"/>
                            </p:stCondLst>
                            <p:childTnLst>
                              <p:par>
                                <p:cTn id="33" presetID="10" presetClass="exit" presetSubtype="0" fill="hold" grpId="1" nodeType="afterEffect">
                                  <p:stCondLst>
                                    <p:cond delay="0"/>
                                  </p:stCondLst>
                                  <p:childTnLst>
                                    <p:animEffect transition="out" filter="fade">
                                      <p:cBhvr>
                                        <p:cTn id="34" dur="2250"/>
                                        <p:tgtEl>
                                          <p:spTgt spid="13"/>
                                        </p:tgtEl>
                                      </p:cBhvr>
                                    </p:animEffect>
                                    <p:set>
                                      <p:cBhvr>
                                        <p:cTn id="35" dur="1" fill="hold">
                                          <p:stCondLst>
                                            <p:cond delay="2249"/>
                                          </p:stCondLst>
                                        </p:cTn>
                                        <p:tgtEl>
                                          <p:spTgt spid="13"/>
                                        </p:tgtEl>
                                        <p:attrNameLst>
                                          <p:attrName>style.visibility</p:attrName>
                                        </p:attrNameLst>
                                      </p:cBhvr>
                                      <p:to>
                                        <p:strVal val="hidden"/>
                                      </p:to>
                                    </p:set>
                                  </p:childTnLst>
                                </p:cTn>
                              </p:par>
                            </p:childTnLst>
                          </p:cTn>
                        </p:par>
                        <p:par>
                          <p:cTn id="36" fill="hold">
                            <p:stCondLst>
                              <p:cond delay="2000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2000"/>
                                        <p:tgtEl>
                                          <p:spTgt spid="11"/>
                                        </p:tgtEl>
                                      </p:cBhvr>
                                    </p:animEffect>
                                  </p:childTnLst>
                                </p:cTn>
                              </p:par>
                            </p:childTnLst>
                          </p:cTn>
                        </p:par>
                        <p:par>
                          <p:cTn id="40" fill="hold">
                            <p:stCondLst>
                              <p:cond delay="22000"/>
                            </p:stCondLst>
                            <p:childTnLst>
                              <p:par>
                                <p:cTn id="41" presetID="10" presetClass="exit" presetSubtype="0" fill="hold" grpId="1" nodeType="afterEffect">
                                  <p:stCondLst>
                                    <p:cond delay="0"/>
                                  </p:stCondLst>
                                  <p:childTnLst>
                                    <p:animEffect transition="out" filter="fade">
                                      <p:cBhvr>
                                        <p:cTn id="42" dur="2000"/>
                                        <p:tgtEl>
                                          <p:spTgt spid="11"/>
                                        </p:tgtEl>
                                      </p:cBhvr>
                                    </p:animEffect>
                                    <p:set>
                                      <p:cBhvr>
                                        <p:cTn id="43" dur="1" fill="hold">
                                          <p:stCondLst>
                                            <p:cond delay="1999"/>
                                          </p:stCondLst>
                                        </p:cTn>
                                        <p:tgtEl>
                                          <p:spTgt spid="11"/>
                                        </p:tgtEl>
                                        <p:attrNameLst>
                                          <p:attrName>style.visibility</p:attrName>
                                        </p:attrNameLst>
                                      </p:cBhvr>
                                      <p:to>
                                        <p:strVal val="hidden"/>
                                      </p:to>
                                    </p:set>
                                  </p:childTnLst>
                                </p:cTn>
                              </p:par>
                            </p:childTnLst>
                          </p:cTn>
                        </p:par>
                        <p:par>
                          <p:cTn id="44" fill="hold">
                            <p:stCondLst>
                              <p:cond delay="2400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3500"/>
                                        <p:tgtEl>
                                          <p:spTgt spid="9"/>
                                        </p:tgtEl>
                                      </p:cBhvr>
                                    </p:animEffect>
                                  </p:childTnLst>
                                </p:cTn>
                              </p:par>
                            </p:childTnLst>
                          </p:cTn>
                        </p:par>
                        <p:par>
                          <p:cTn id="48" fill="hold">
                            <p:stCondLst>
                              <p:cond delay="27500"/>
                            </p:stCondLst>
                            <p:childTnLst>
                              <p:par>
                                <p:cTn id="49" presetID="10" presetClass="exit" presetSubtype="0" fill="hold" grpId="1" nodeType="afterEffect">
                                  <p:stCondLst>
                                    <p:cond delay="0"/>
                                  </p:stCondLst>
                                  <p:childTnLst>
                                    <p:animEffect transition="out" filter="fade">
                                      <p:cBhvr>
                                        <p:cTn id="50" dur="3500"/>
                                        <p:tgtEl>
                                          <p:spTgt spid="9"/>
                                        </p:tgtEl>
                                      </p:cBhvr>
                                    </p:animEffect>
                                    <p:set>
                                      <p:cBhvr>
                                        <p:cTn id="51" dur="1" fill="hold">
                                          <p:stCondLst>
                                            <p:cond delay="3499"/>
                                          </p:stCondLst>
                                        </p:cTn>
                                        <p:tgtEl>
                                          <p:spTgt spid="9"/>
                                        </p:tgtEl>
                                        <p:attrNameLst>
                                          <p:attrName>style.visibility</p:attrName>
                                        </p:attrNameLst>
                                      </p:cBhvr>
                                      <p:to>
                                        <p:strVal val="hidden"/>
                                      </p:to>
                                    </p:set>
                                  </p:childTnLst>
                                </p:cTn>
                              </p:par>
                            </p:childTnLst>
                          </p:cTn>
                        </p:par>
                        <p:par>
                          <p:cTn id="52" fill="hold">
                            <p:stCondLst>
                              <p:cond delay="31000"/>
                            </p:stCondLst>
                            <p:childTnLst>
                              <p:par>
                                <p:cTn id="53" presetID="10"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3000"/>
                                        <p:tgtEl>
                                          <p:spTgt spid="16"/>
                                        </p:tgtEl>
                                      </p:cBhvr>
                                    </p:animEffect>
                                  </p:childTnLst>
                                </p:cTn>
                              </p:par>
                            </p:childTnLst>
                          </p:cTn>
                        </p:par>
                        <p:par>
                          <p:cTn id="56" fill="hold">
                            <p:stCondLst>
                              <p:cond delay="34000"/>
                            </p:stCondLst>
                            <p:childTnLst>
                              <p:par>
                                <p:cTn id="57" presetID="10" presetClass="exit" presetSubtype="0" fill="hold" grpId="1" nodeType="afterEffect">
                                  <p:stCondLst>
                                    <p:cond delay="0"/>
                                  </p:stCondLst>
                                  <p:childTnLst>
                                    <p:animEffect transition="out" filter="fade">
                                      <p:cBhvr>
                                        <p:cTn id="58" dur="2750"/>
                                        <p:tgtEl>
                                          <p:spTgt spid="16"/>
                                        </p:tgtEl>
                                      </p:cBhvr>
                                    </p:animEffect>
                                    <p:set>
                                      <p:cBhvr>
                                        <p:cTn id="59" dur="1" fill="hold">
                                          <p:stCondLst>
                                            <p:cond delay="2749"/>
                                          </p:stCondLst>
                                        </p:cTn>
                                        <p:tgtEl>
                                          <p:spTgt spid="16"/>
                                        </p:tgtEl>
                                        <p:attrNameLst>
                                          <p:attrName>style.visibility</p:attrName>
                                        </p:attrNameLst>
                                      </p:cBhvr>
                                      <p:to>
                                        <p:strVal val="hidden"/>
                                      </p:to>
                                    </p:set>
                                  </p:childTnLst>
                                </p:cTn>
                              </p:par>
                            </p:childTnLst>
                          </p:cTn>
                        </p:par>
                        <p:par>
                          <p:cTn id="60" fill="hold">
                            <p:stCondLst>
                              <p:cond delay="36750"/>
                            </p:stCondLst>
                            <p:childTnLst>
                              <p:par>
                                <p:cTn id="61" presetID="10" presetClass="entr" presetSubtype="0"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3250"/>
                                        <p:tgtEl>
                                          <p:spTgt spid="14"/>
                                        </p:tgtEl>
                                      </p:cBhvr>
                                    </p:animEffect>
                                  </p:childTnLst>
                                </p:cTn>
                              </p:par>
                            </p:childTnLst>
                          </p:cTn>
                        </p:par>
                        <p:par>
                          <p:cTn id="64" fill="hold">
                            <p:stCondLst>
                              <p:cond delay="40000"/>
                            </p:stCondLst>
                            <p:childTnLst>
                              <p:par>
                                <p:cTn id="65" presetID="10" presetClass="exit" presetSubtype="0" fill="hold" grpId="1" nodeType="afterEffect">
                                  <p:stCondLst>
                                    <p:cond delay="0"/>
                                  </p:stCondLst>
                                  <p:childTnLst>
                                    <p:animEffect transition="out" filter="fade">
                                      <p:cBhvr>
                                        <p:cTn id="66" dur="3000"/>
                                        <p:tgtEl>
                                          <p:spTgt spid="14"/>
                                        </p:tgtEl>
                                      </p:cBhvr>
                                    </p:animEffect>
                                    <p:set>
                                      <p:cBhvr>
                                        <p:cTn id="67" dur="1" fill="hold">
                                          <p:stCondLst>
                                            <p:cond delay="2999"/>
                                          </p:stCondLst>
                                        </p:cTn>
                                        <p:tgtEl>
                                          <p:spTgt spid="14"/>
                                        </p:tgtEl>
                                        <p:attrNameLst>
                                          <p:attrName>style.visibility</p:attrName>
                                        </p:attrNameLst>
                                      </p:cBhvr>
                                      <p:to>
                                        <p:strVal val="hidden"/>
                                      </p:to>
                                    </p:set>
                                  </p:childTnLst>
                                </p:cTn>
                              </p:par>
                            </p:childTnLst>
                          </p:cTn>
                        </p:par>
                        <p:par>
                          <p:cTn id="68" fill="hold">
                            <p:stCondLst>
                              <p:cond delay="4300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3000"/>
                                        <p:tgtEl>
                                          <p:spTgt spid="15"/>
                                        </p:tgtEl>
                                      </p:cBhvr>
                                    </p:animEffect>
                                  </p:childTnLst>
                                </p:cTn>
                              </p:par>
                            </p:childTnLst>
                          </p:cTn>
                        </p:par>
                        <p:par>
                          <p:cTn id="72" fill="hold">
                            <p:stCondLst>
                              <p:cond delay="46000"/>
                            </p:stCondLst>
                            <p:childTnLst>
                              <p:par>
                                <p:cTn id="73" presetID="10" presetClass="exit" presetSubtype="0" fill="hold" grpId="1" nodeType="afterEffect">
                                  <p:stCondLst>
                                    <p:cond delay="0"/>
                                  </p:stCondLst>
                                  <p:childTnLst>
                                    <p:animEffect transition="out" filter="fade">
                                      <p:cBhvr>
                                        <p:cTn id="74" dur="2500"/>
                                        <p:tgtEl>
                                          <p:spTgt spid="15"/>
                                        </p:tgtEl>
                                      </p:cBhvr>
                                    </p:animEffect>
                                    <p:set>
                                      <p:cBhvr>
                                        <p:cTn id="75" dur="1" fill="hold">
                                          <p:stCondLst>
                                            <p:cond delay="2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9" grpId="0"/>
      <p:bldP spid="9" grpId="1"/>
      <p:bldP spid="10" grpId="0"/>
      <p:bldP spid="10" grpId="1"/>
      <p:bldP spid="11" grpId="0"/>
      <p:bldP spid="11" grpId="1"/>
      <p:bldP spid="12" grpId="0"/>
      <p:bldP spid="12" grpId="1"/>
      <p:bldP spid="13" grpId="0"/>
      <p:bldP spid="13" grpId="1"/>
      <p:bldP spid="14" grpId="0"/>
      <p:bldP spid="14" grpId="1"/>
      <p:bldP spid="15" grpId="0"/>
      <p:bldP spid="15" grpId="1"/>
      <p:bldP spid="16" grpId="0"/>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066800"/>
            <a:ext cx="7162800" cy="5715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The brain can process on the order of 110 bits of information each second (To understand what another person is saying to us, for example, requires about forty bits, which explains why we cannot understand more than two people talking at the same time.)…,when one begins to consider the amount of psychic energy it takes merely to get ready in the morning, eat breakfast, drive to work, and so on, not much of it is left for substantive purposes. </a:t>
            </a:r>
            <a:r>
              <a:rPr lang="en-US" sz="3000" dirty="0">
                <a:solidFill>
                  <a:schemeClr val="bg1"/>
                </a:solidFill>
              </a:rPr>
              <a:t>” </a:t>
            </a:r>
            <a:endParaRPr lang="en-US" sz="3000" dirty="0" smtClean="0">
              <a:solidFill>
                <a:schemeClr val="bg1"/>
              </a:solidFill>
            </a:endParaRPr>
          </a:p>
          <a:p>
            <a:r>
              <a:rPr lang="en-US" sz="3000" dirty="0" smtClean="0">
                <a:solidFill>
                  <a:schemeClr val="bg1"/>
                </a:solidFill>
              </a:rPr>
              <a:t>p76-77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30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3080283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1500" accel="50000" decel="50000" autoRev="1" fill="hold">
                                          <p:stCondLst>
                                            <p:cond delay="0"/>
                                          </p:stCondLst>
                                        </p:cTn>
                                        <p:tgtEl>
                                          <p:spTgt spid="7"/>
                                        </p:tgtEl>
                                        <p:attrNameLst>
                                          <p:attrName>ppt_x</p:attrName>
                                          <p:attrName>ppt_y</p:attrName>
                                        </p:attrNameLst>
                                      </p:cBhvr>
                                    </p:animMotion>
                                    <p:animRot by="1500000">
                                      <p:cBhvr>
                                        <p:cTn id="7" dur="750" fill="hold">
                                          <p:stCondLst>
                                            <p:cond delay="0"/>
                                          </p:stCondLst>
                                        </p:cTn>
                                        <p:tgtEl>
                                          <p:spTgt spid="7"/>
                                        </p:tgtEl>
                                        <p:attrNameLst>
                                          <p:attrName>r</p:attrName>
                                        </p:attrNameLst>
                                      </p:cBhvr>
                                    </p:animRot>
                                    <p:animRot by="-1500000">
                                      <p:cBhvr>
                                        <p:cTn id="8" dur="750" fill="hold">
                                          <p:stCondLst>
                                            <p:cond delay="750"/>
                                          </p:stCondLst>
                                        </p:cTn>
                                        <p:tgtEl>
                                          <p:spTgt spid="7"/>
                                        </p:tgtEl>
                                        <p:attrNameLst>
                                          <p:attrName>r</p:attrName>
                                        </p:attrNameLst>
                                      </p:cBhvr>
                                    </p:animRot>
                                    <p:animRot by="-1500000">
                                      <p:cBhvr>
                                        <p:cTn id="9" dur="750" fill="hold">
                                          <p:stCondLst>
                                            <p:cond delay="1500"/>
                                          </p:stCondLst>
                                        </p:cTn>
                                        <p:tgtEl>
                                          <p:spTgt spid="7"/>
                                        </p:tgtEl>
                                        <p:attrNameLst>
                                          <p:attrName>r</p:attrName>
                                        </p:attrNameLst>
                                      </p:cBhvr>
                                    </p:animRot>
                                    <p:animRot by="1500000">
                                      <p:cBhvr>
                                        <p:cTn id="10" dur="750" fill="hold">
                                          <p:stCondLst>
                                            <p:cond delay="2250"/>
                                          </p:stCondLst>
                                        </p:cTn>
                                        <p:tgtEl>
                                          <p:spTgt spid="7"/>
                                        </p:tgtEl>
                                        <p:attrNameLst>
                                          <p:attrName>r</p:attrName>
                                        </p:attrNameLst>
                                      </p:cBhvr>
                                    </p:animRot>
                                  </p:childTnLst>
                                </p:cTn>
                              </p:par>
                            </p:childTnLst>
                          </p:cTn>
                        </p:par>
                        <p:par>
                          <p:cTn id="11" fill="hold">
                            <p:stCondLst>
                              <p:cond delay="75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9" name="Title 1"/>
          <p:cNvSpPr txBox="1">
            <a:spLocks/>
          </p:cNvSpPr>
          <p:nvPr/>
        </p:nvSpPr>
        <p:spPr>
          <a:xfrm>
            <a:off x="0" y="1905000"/>
            <a:ext cx="7772400" cy="3200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“…where every manager has to oversee massive amounts of information as well as people,… ‘the scarcest resource is attention,’ yet far too much of this resource is mismanaged and wasted because we have no idea how to deal with it effectively. ” p. 76-77 </a:t>
            </a:r>
            <a:r>
              <a:rPr lang="en-US" sz="1200" dirty="0" smtClean="0">
                <a:solidFill>
                  <a:schemeClr val="bg1"/>
                </a:solidFill>
              </a:rPr>
              <a:t>(</a:t>
            </a:r>
            <a:r>
              <a:rPr lang="en-US" sz="1200" dirty="0" err="1" smtClean="0">
                <a:solidFill>
                  <a:schemeClr val="bg1"/>
                </a:solidFill>
              </a:rPr>
              <a:t>Csikszentmihalyi</a:t>
            </a:r>
            <a:r>
              <a:rPr lang="en-US" sz="1200" dirty="0">
                <a:solidFill>
                  <a:schemeClr val="bg1"/>
                </a:solidFill>
              </a:rPr>
              <a:t>, M., 2003</a:t>
            </a:r>
            <a:r>
              <a:rPr lang="en-US" sz="1200" dirty="0" smtClean="0">
                <a:solidFill>
                  <a:schemeClr val="bg1"/>
                </a:solidFill>
              </a:rPr>
              <a:t>)</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7798449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752600"/>
            <a:ext cx="7772400" cy="3657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a:t>
            </a:r>
            <a:r>
              <a:rPr lang="en-US" sz="3000" dirty="0">
                <a:solidFill>
                  <a:schemeClr val="bg1"/>
                </a:solidFill>
              </a:rPr>
              <a:t> </a:t>
            </a:r>
            <a:r>
              <a:rPr lang="en-US" sz="3000" dirty="0" smtClean="0">
                <a:solidFill>
                  <a:schemeClr val="bg1"/>
                </a:solidFill>
              </a:rPr>
              <a:t>Attention is psychic energy and like physical energy, unless we allocate some part of it to the task at hand no work gets done.” </a:t>
            </a:r>
          </a:p>
          <a:p>
            <a:r>
              <a:rPr lang="en-US" sz="3000" dirty="0" smtClean="0">
                <a:solidFill>
                  <a:schemeClr val="bg1"/>
                </a:solidFill>
              </a:rPr>
              <a:t>p. 68-69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4693117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2286000"/>
            <a:ext cx="7772400" cy="2819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…one of the fashionable concepts … ‘multitasking,’ is more a myth than a reality</a:t>
            </a:r>
            <a:r>
              <a:rPr lang="en-US" sz="3000" dirty="0">
                <a:solidFill>
                  <a:schemeClr val="bg1"/>
                </a:solidFill>
              </a:rPr>
              <a:t>…” </a:t>
            </a:r>
            <a:r>
              <a:rPr lang="en-US" sz="3000" dirty="0" smtClean="0">
                <a:solidFill>
                  <a:schemeClr val="bg1"/>
                </a:solidFill>
              </a:rPr>
              <a:t>p. 68-69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52400"/>
            <a:ext cx="7772400" cy="762000"/>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17558432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457200"/>
            <a:ext cx="7772400" cy="6477000"/>
          </a:xfrm>
          <a:prstGeom prst="rect">
            <a:avLst/>
          </a:prstGeom>
        </p:spPr>
        <p:txBody>
          <a:bodyPr vert="horz" lIns="91440" tIns="45720" rIns="91440" bIns="45720"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smtClean="0">
                <a:solidFill>
                  <a:schemeClr val="bg1"/>
                </a:solidFill>
              </a:rPr>
              <a:t>When we ‘multitask’, we “move attention rapidly from one task to the other in quick succession, which only makes us feel as if we were actually doing things simultaneously…It takes anywhere from fifteen minuets to an hour to get one’s mind around a difficult problem to establish the conditions to develop a worthwhile solution.  If one switches too soon and too often from one task to the next, it is likely that what the mind will come up with is going to be superficial, if not trivial…[it is] preferable to work on a single task until one becomes stymied; at that point switching to another problem will come as a relief.  Then, after the new task becomes tiresome, one can return to the original problem refreshed. </a:t>
            </a:r>
            <a:r>
              <a:rPr lang="en-US" sz="3200" dirty="0">
                <a:solidFill>
                  <a:schemeClr val="bg1"/>
                </a:solidFill>
              </a:rPr>
              <a:t>”</a:t>
            </a:r>
            <a:r>
              <a:rPr lang="en-US" sz="3200" dirty="0" smtClean="0">
                <a:solidFill>
                  <a:schemeClr val="bg1"/>
                </a:solidFill>
              </a:rPr>
              <a:t>p.68-69 </a:t>
            </a:r>
          </a:p>
          <a:p>
            <a:r>
              <a:rPr lang="en-US" sz="1300" dirty="0" smtClean="0">
                <a:solidFill>
                  <a:schemeClr val="bg1"/>
                </a:solidFill>
              </a:rPr>
              <a:t>(</a:t>
            </a:r>
            <a:r>
              <a:rPr lang="en-US" sz="1300" dirty="0" err="1" smtClean="0">
                <a:solidFill>
                  <a:schemeClr val="bg1"/>
                </a:solidFill>
              </a:rPr>
              <a:t>Csikszentmihalyi</a:t>
            </a:r>
            <a:r>
              <a:rPr lang="en-US" sz="13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52400"/>
            <a:ext cx="7772400" cy="762000"/>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15892807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828800"/>
            <a:ext cx="7772400" cy="3657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Rhythms of effort and relaxation follow each other organically, in response to the activity itself and the person’s internal states,….In the last two centuries, however, human activity has increasingly been shaped by schedules set by the needs of industrial production…. ” p. 137-8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16371090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9" name="Title 1"/>
          <p:cNvSpPr txBox="1">
            <a:spLocks/>
          </p:cNvSpPr>
          <p:nvPr/>
        </p:nvSpPr>
        <p:spPr>
          <a:xfrm>
            <a:off x="0" y="1523998"/>
            <a:ext cx="7772400" cy="3886202"/>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“The manager who does not set some time aside for reflection everyday is likely to be headed for a burnout.  And the manger who does not actively protect his subordinates’ psychic energy from being disrupted is going to have a frustrated staff.  It takes trust to respect a closed door, or private space in the maze of cubby holes</a:t>
            </a:r>
            <a:r>
              <a:rPr lang="en-US" sz="3000" dirty="0">
                <a:solidFill>
                  <a:schemeClr val="bg1"/>
                </a:solidFill>
              </a:rPr>
              <a:t>... </a:t>
            </a:r>
            <a:r>
              <a:rPr lang="en-US" sz="3000" dirty="0" smtClean="0">
                <a:solidFill>
                  <a:schemeClr val="bg1"/>
                </a:solidFill>
              </a:rPr>
              <a:t>” </a:t>
            </a:r>
          </a:p>
          <a:p>
            <a:r>
              <a:rPr lang="en-US" sz="3000" dirty="0" smtClean="0">
                <a:solidFill>
                  <a:schemeClr val="bg1"/>
                </a:solidFill>
              </a:rPr>
              <a:t>p.135 </a:t>
            </a:r>
            <a:r>
              <a:rPr lang="en-US" sz="1200" dirty="0" smtClean="0">
                <a:solidFill>
                  <a:schemeClr val="bg1"/>
                </a:solidFill>
              </a:rPr>
              <a:t>(</a:t>
            </a:r>
            <a:r>
              <a:rPr lang="en-US" sz="1200" dirty="0" err="1" smtClean="0">
                <a:solidFill>
                  <a:schemeClr val="bg1"/>
                </a:solidFill>
              </a:rPr>
              <a:t>Csikszentmihalyi</a:t>
            </a:r>
            <a:r>
              <a:rPr lang="en-US" sz="1200" dirty="0">
                <a:solidFill>
                  <a:schemeClr val="bg1"/>
                </a:solidFill>
              </a:rPr>
              <a:t>, M., 2003</a:t>
            </a:r>
            <a:r>
              <a:rPr lang="en-US" sz="1200" dirty="0" smtClean="0">
                <a:solidFill>
                  <a:schemeClr val="bg1"/>
                </a:solidFill>
              </a:rPr>
              <a:t>)</a:t>
            </a:r>
            <a:endParaRPr lang="en-US" sz="1200" dirty="0">
              <a:solidFill>
                <a:schemeClr val="bg1"/>
              </a:solidFill>
            </a:endParaRPr>
          </a:p>
        </p:txBody>
      </p:sp>
      <p:sp>
        <p:nvSpPr>
          <p:cNvPr id="10" name="Title 1"/>
          <p:cNvSpPr>
            <a:spLocks noGrp="1"/>
          </p:cNvSpPr>
          <p:nvPr>
            <p:ph type="ctrTitle"/>
          </p:nvPr>
        </p:nvSpPr>
        <p:spPr>
          <a:xfrm>
            <a:off x="45720" y="0"/>
            <a:ext cx="7772400" cy="838200"/>
          </a:xfrm>
        </p:spPr>
        <p:txBody>
          <a:bodyPr>
            <a:normAutofit/>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12810720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3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676400"/>
            <a:ext cx="7772400" cy="3657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Many of the challenging, complex activities we must undertake in everyday life are so badly designed that instead of producing flow, they produce anxiety or boredom. …too few jobs are so designed as to make flow possible. ” p. 80-81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Imagine if…?</a:t>
            </a:r>
            <a:endParaRPr lang="en-US" b="1" dirty="0">
              <a:solidFill>
                <a:schemeClr val="bg1"/>
              </a:solidFill>
            </a:endParaRPr>
          </a:p>
        </p:txBody>
      </p:sp>
    </p:spTree>
    <p:extLst>
      <p:ext uri="{BB962C8B-B14F-4D97-AF65-F5344CB8AC3E}">
        <p14:creationId xmlns:p14="http://schemas.microsoft.com/office/powerpoint/2010/main" val="18940786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219200"/>
            <a:ext cx="7772400" cy="5181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Another condition that makes work more flow like is </a:t>
            </a:r>
            <a:r>
              <a:rPr lang="en-US" sz="3000" i="1" dirty="0" smtClean="0">
                <a:solidFill>
                  <a:schemeClr val="bg1"/>
                </a:solidFill>
              </a:rPr>
              <a:t>the opportunity to concentrate</a:t>
            </a:r>
            <a:r>
              <a:rPr lang="en-US" sz="3000" dirty="0" smtClean="0">
                <a:solidFill>
                  <a:schemeClr val="bg1"/>
                </a:solidFill>
              </a:rPr>
              <a:t>…If a person is working on a problem for hours is interrupted by a phone call, it may take another half hour afterward to get her mind back to the point where it was before the call…person A comes by…., you have to reorganize your mind to see things from his point of view, which is fine.  But when [person] B, C, and D stop in one after the other ...[this] take[s] a toll on consciousness quite quickly. ” p.134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24044013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752600"/>
            <a:ext cx="7772400" cy="3657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Concentration can be disrupted …by such things as the products of new technologies…[Yet] As with other wonders of technology one must draw a line and reassert control over the medium</a:t>
            </a:r>
            <a:r>
              <a:rPr lang="en-US" sz="3000" dirty="0">
                <a:solidFill>
                  <a:schemeClr val="bg1"/>
                </a:solidFill>
              </a:rPr>
              <a:t>. ”</a:t>
            </a:r>
            <a:endParaRPr lang="en-US" sz="1200" dirty="0">
              <a:solidFill>
                <a:schemeClr val="bg1"/>
              </a:solidFill>
            </a:endParaRPr>
          </a:p>
          <a:p>
            <a:r>
              <a:rPr lang="en-US" sz="3000" dirty="0" smtClean="0">
                <a:solidFill>
                  <a:schemeClr val="bg1"/>
                </a:solidFill>
              </a:rPr>
              <a:t> p. 135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2145203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457200" y="457200"/>
            <a:ext cx="8153400" cy="6172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a:solidFill>
                  <a:schemeClr val="bg1">
                    <a:lumMod val="50000"/>
                  </a:schemeClr>
                </a:solidFill>
              </a:rPr>
              <a:t>PHYSIOLOGICALSOCIOLOGICALPSYCHOLOGICAL</a:t>
            </a:r>
          </a:p>
          <a:p>
            <a:r>
              <a:rPr lang="en-US" sz="3200" dirty="0">
                <a:solidFill>
                  <a:schemeClr val="bg1">
                    <a:lumMod val="50000"/>
                  </a:schemeClr>
                </a:solidFill>
              </a:rPr>
              <a:t>SOCIOLOGICALPSYCHOLOGICALPHYSIOLOGICAL</a:t>
            </a:r>
          </a:p>
          <a:p>
            <a:r>
              <a:rPr lang="en-US" sz="3200" dirty="0">
                <a:solidFill>
                  <a:schemeClr val="bg1">
                    <a:lumMod val="50000"/>
                  </a:schemeClr>
                </a:solidFill>
              </a:rPr>
              <a:t>PSYCHOLOGICALSOCIOLOGICALPSYCHOLOGICAL</a:t>
            </a:r>
          </a:p>
          <a:p>
            <a:r>
              <a:rPr lang="en-US" sz="3200" dirty="0">
                <a:solidFill>
                  <a:schemeClr val="bg1">
                    <a:lumMod val="50000"/>
                  </a:schemeClr>
                </a:solidFill>
              </a:rPr>
              <a:t>SOCIOLOGICALPHYSIOLOGICALPSYCHOLOGICAL</a:t>
            </a:r>
          </a:p>
          <a:p>
            <a:r>
              <a:rPr lang="en-US" sz="3200" dirty="0">
                <a:solidFill>
                  <a:schemeClr val="bg1">
                    <a:lumMod val="50000"/>
                  </a:schemeClr>
                </a:solidFill>
              </a:rPr>
              <a:t>PHYSIOLOGICALPSYCHOLOGICALSOCIOLOGICAL</a:t>
            </a:r>
          </a:p>
          <a:p>
            <a:r>
              <a:rPr lang="en-US" sz="3200" dirty="0">
                <a:solidFill>
                  <a:schemeClr val="bg1">
                    <a:lumMod val="50000"/>
                  </a:schemeClr>
                </a:solidFill>
              </a:rPr>
              <a:t>PSYCHOLOGICALPHYSIOLOGICALSOCIOLOGICAL</a:t>
            </a:r>
            <a:endParaRPr lang="en-US" sz="2200" dirty="0">
              <a:solidFill>
                <a:schemeClr val="bg1">
                  <a:lumMod val="50000"/>
                </a:schemeClr>
              </a:solidFill>
            </a:endParaRPr>
          </a:p>
          <a:p>
            <a:r>
              <a:rPr lang="en-US" sz="3200" dirty="0" smtClean="0">
                <a:solidFill>
                  <a:schemeClr val="bg1">
                    <a:lumMod val="50000"/>
                  </a:schemeClr>
                </a:solidFill>
              </a:rPr>
              <a:t>PHYSIOLOGICALSOCIOLOGICALPSYCHOLOGICAL</a:t>
            </a:r>
          </a:p>
          <a:p>
            <a:r>
              <a:rPr lang="en-US" sz="3200" dirty="0" smtClean="0">
                <a:solidFill>
                  <a:schemeClr val="bg1">
                    <a:lumMod val="50000"/>
                  </a:schemeClr>
                </a:solidFill>
              </a:rPr>
              <a:t>SOCIOLOGICALPSYCHOLOGICALPHYSIOLOGICAL</a:t>
            </a:r>
          </a:p>
          <a:p>
            <a:r>
              <a:rPr lang="en-US" sz="3200" dirty="0" smtClean="0">
                <a:solidFill>
                  <a:schemeClr val="bg1">
                    <a:lumMod val="50000"/>
                  </a:schemeClr>
                </a:solidFill>
              </a:rPr>
              <a:t>PSYCHOLOGICALSOCIOLOGICALPSYCHOLOGICAL</a:t>
            </a:r>
          </a:p>
          <a:p>
            <a:r>
              <a:rPr lang="en-US" sz="3200" dirty="0" smtClean="0">
                <a:solidFill>
                  <a:schemeClr val="bg1">
                    <a:lumMod val="50000"/>
                  </a:schemeClr>
                </a:solidFill>
              </a:rPr>
              <a:t>SOCIOLOGICALPHYSIOLOGICALPSYCHOLOGICAL</a:t>
            </a:r>
          </a:p>
          <a:p>
            <a:r>
              <a:rPr lang="en-US" sz="3200" dirty="0" smtClean="0">
                <a:solidFill>
                  <a:schemeClr val="bg1">
                    <a:lumMod val="50000"/>
                  </a:schemeClr>
                </a:solidFill>
              </a:rPr>
              <a:t>PHYSIOLOGICALPSYCHOLOGICALSOCIOLOGICAL</a:t>
            </a:r>
          </a:p>
          <a:p>
            <a:r>
              <a:rPr lang="en-US" sz="3200" dirty="0" smtClean="0">
                <a:solidFill>
                  <a:schemeClr val="bg1">
                    <a:lumMod val="50000"/>
                  </a:schemeClr>
                </a:solidFill>
              </a:rPr>
              <a:t>PSYCHOLOGICALPHYSIOLOGICALSOCIOLOGICAL</a:t>
            </a:r>
            <a:endParaRPr lang="en-US" sz="2200" dirty="0">
              <a:solidFill>
                <a:schemeClr val="bg1">
                  <a:lumMod val="50000"/>
                </a:schemeClr>
              </a:solidFill>
            </a:endParaRPr>
          </a:p>
        </p:txBody>
      </p:sp>
      <p:sp>
        <p:nvSpPr>
          <p:cNvPr id="8" name="Title 1"/>
          <p:cNvSpPr>
            <a:spLocks noGrp="1"/>
          </p:cNvSpPr>
          <p:nvPr>
            <p:ph type="ctrTitle"/>
          </p:nvPr>
        </p:nvSpPr>
        <p:spPr>
          <a:xfrm>
            <a:off x="0" y="1943100"/>
            <a:ext cx="9144000" cy="4610100"/>
          </a:xfrm>
        </p:spPr>
        <p:txBody>
          <a:bodyPr>
            <a:normAutofit/>
          </a:bodyPr>
          <a:lstStyle/>
          <a:p>
            <a:pPr algn="l"/>
            <a:r>
              <a:rPr lang="en-US" b="1" dirty="0" smtClean="0">
                <a:solidFill>
                  <a:schemeClr val="bg1"/>
                </a:solidFill>
              </a:rPr>
              <a:t>NOTICE THE MULTITUDE OF </a:t>
            </a:r>
            <a:r>
              <a:rPr lang="en-US" b="1" dirty="0" smtClean="0">
                <a:solidFill>
                  <a:schemeClr val="bg1"/>
                </a:solidFill>
              </a:rPr>
              <a:t>MINUTE </a:t>
            </a:r>
            <a:r>
              <a:rPr lang="en-US" b="1" dirty="0" smtClean="0">
                <a:solidFill>
                  <a:schemeClr val="bg1"/>
                </a:solidFill>
              </a:rPr>
              <a:t>OPTIONS, DECISIONS, AND FACTORS AVAILABLE TO US FOR MOLDING MYRIADS OF BODYSCAPES, MINDSCAPES, AND RELATIONAL TERRAINS…  </a:t>
            </a:r>
            <a:endParaRPr lang="en-US" b="1" dirty="0">
              <a:solidFill>
                <a:schemeClr val="bg1"/>
              </a:solidFill>
            </a:endParaRPr>
          </a:p>
        </p:txBody>
      </p:sp>
      <p:sp>
        <p:nvSpPr>
          <p:cNvPr id="17" name="Title 1"/>
          <p:cNvSpPr txBox="1">
            <a:spLocks/>
          </p:cNvSpPr>
          <p:nvPr/>
        </p:nvSpPr>
        <p:spPr>
          <a:xfrm>
            <a:off x="76200" y="4343400"/>
            <a:ext cx="9067800" cy="160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AS YOU EXPLORE THE SYNTHESIS, SYNERGY, AND SYMBIOSIS…</a:t>
            </a:r>
            <a:endParaRPr lang="en-US" b="1" dirty="0">
              <a:solidFill>
                <a:schemeClr val="bg1"/>
              </a:solidFill>
            </a:endParaRPr>
          </a:p>
        </p:txBody>
      </p:sp>
      <p:sp>
        <p:nvSpPr>
          <p:cNvPr id="18" name="Title 1"/>
          <p:cNvSpPr txBox="1">
            <a:spLocks/>
          </p:cNvSpPr>
          <p:nvPr/>
        </p:nvSpPr>
        <p:spPr>
          <a:xfrm>
            <a:off x="228600" y="609600"/>
            <a:ext cx="8610600" cy="3352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OF PHYSIOLOGAL, PSYCHOLOGICAL, &amp; SOCIOLOGICAL COMPONENTS SHAPING CREATIVE PRECEPTION, CAPABILITY, &amp; PRODUCTIVITY…</a:t>
            </a:r>
            <a:endParaRPr lang="en-US" b="1" dirty="0">
              <a:solidFill>
                <a:schemeClr val="bg1"/>
              </a:solidFill>
            </a:endParaRPr>
          </a:p>
        </p:txBody>
      </p:sp>
      <p:sp>
        <p:nvSpPr>
          <p:cNvPr id="19" name="Title 1"/>
          <p:cNvSpPr txBox="1">
            <a:spLocks/>
          </p:cNvSpPr>
          <p:nvPr/>
        </p:nvSpPr>
        <p:spPr>
          <a:xfrm>
            <a:off x="304800" y="0"/>
            <a:ext cx="87630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b="1" dirty="0" smtClean="0">
                <a:solidFill>
                  <a:schemeClr val="bg1"/>
                </a:solidFill>
              </a:rPr>
              <a:t>“WHAT MIGHT I CREATE TODAY?”</a:t>
            </a:r>
            <a:endParaRPr lang="en-US" b="1" dirty="0">
              <a:solidFill>
                <a:schemeClr val="bg1"/>
              </a:solidFill>
            </a:endParaRPr>
          </a:p>
        </p:txBody>
      </p:sp>
      <p:sp>
        <p:nvSpPr>
          <p:cNvPr id="20" name="Title 1"/>
          <p:cNvSpPr txBox="1">
            <a:spLocks/>
          </p:cNvSpPr>
          <p:nvPr/>
        </p:nvSpPr>
        <p:spPr>
          <a:xfrm>
            <a:off x="0" y="5943600"/>
            <a:ext cx="91440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“HOW MIGHT I CREATE MY DAY?”</a:t>
            </a:r>
            <a:endParaRPr lang="en-US" b="1" dirty="0">
              <a:solidFill>
                <a:schemeClr val="bg1"/>
              </a:solidFill>
            </a:endParaRPr>
          </a:p>
        </p:txBody>
      </p:sp>
      <p:sp>
        <p:nvSpPr>
          <p:cNvPr id="21" name="Title 1"/>
          <p:cNvSpPr txBox="1">
            <a:spLocks/>
          </p:cNvSpPr>
          <p:nvPr/>
        </p:nvSpPr>
        <p:spPr>
          <a:xfrm>
            <a:off x="0" y="1676400"/>
            <a:ext cx="46482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“MY WORK?”</a:t>
            </a:r>
            <a:endParaRPr lang="en-US" b="1" dirty="0">
              <a:solidFill>
                <a:schemeClr val="bg1"/>
              </a:solidFill>
            </a:endParaRPr>
          </a:p>
        </p:txBody>
      </p:sp>
      <p:sp>
        <p:nvSpPr>
          <p:cNvPr id="22" name="Title 1"/>
          <p:cNvSpPr txBox="1">
            <a:spLocks/>
          </p:cNvSpPr>
          <p:nvPr/>
        </p:nvSpPr>
        <p:spPr>
          <a:xfrm>
            <a:off x="6172200" y="3429000"/>
            <a:ext cx="35052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“MY PLAY?”</a:t>
            </a:r>
            <a:endParaRPr lang="en-US" b="1" dirty="0">
              <a:solidFill>
                <a:schemeClr val="bg1"/>
              </a:solidFill>
            </a:endParaRPr>
          </a:p>
        </p:txBody>
      </p:sp>
      <p:sp>
        <p:nvSpPr>
          <p:cNvPr id="23" name="Title 1"/>
          <p:cNvSpPr txBox="1">
            <a:spLocks/>
          </p:cNvSpPr>
          <p:nvPr/>
        </p:nvSpPr>
        <p:spPr>
          <a:xfrm>
            <a:off x="3276600" y="1371600"/>
            <a:ext cx="57912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AN OPPORTUNITY?</a:t>
            </a:r>
            <a:endParaRPr lang="en-US" b="1" dirty="0">
              <a:solidFill>
                <a:schemeClr val="bg1"/>
              </a:solidFill>
            </a:endParaRPr>
          </a:p>
        </p:txBody>
      </p:sp>
      <p:sp>
        <p:nvSpPr>
          <p:cNvPr id="24" name="Title 1"/>
          <p:cNvSpPr txBox="1">
            <a:spLocks/>
          </p:cNvSpPr>
          <p:nvPr/>
        </p:nvSpPr>
        <p:spPr>
          <a:xfrm>
            <a:off x="2628900" y="990600"/>
            <a:ext cx="6438900" cy="2362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A </a:t>
            </a:r>
            <a:r>
              <a:rPr lang="en-US" b="1" dirty="0" smtClean="0">
                <a:solidFill>
                  <a:schemeClr val="bg1"/>
                </a:solidFill>
              </a:rPr>
              <a:t>SUBTLE </a:t>
            </a:r>
            <a:r>
              <a:rPr lang="en-US" b="1" dirty="0" smtClean="0">
                <a:solidFill>
                  <a:schemeClr val="bg1"/>
                </a:solidFill>
              </a:rPr>
              <a:t>POSITIVE PROACTIVE INFLUENCE OR IMPACT?</a:t>
            </a:r>
            <a:endParaRPr lang="en-US" b="1" dirty="0">
              <a:solidFill>
                <a:schemeClr val="bg1"/>
              </a:solidFill>
            </a:endParaRPr>
          </a:p>
        </p:txBody>
      </p:sp>
      <p:sp>
        <p:nvSpPr>
          <p:cNvPr id="25" name="Title 1"/>
          <p:cNvSpPr txBox="1">
            <a:spLocks/>
          </p:cNvSpPr>
          <p:nvPr/>
        </p:nvSpPr>
        <p:spPr>
          <a:xfrm>
            <a:off x="76200" y="4724400"/>
            <a:ext cx="57912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SOMETHING NEW? </a:t>
            </a:r>
            <a:endParaRPr lang="en-US" b="1" dirty="0">
              <a:solidFill>
                <a:schemeClr val="bg1"/>
              </a:solidFill>
            </a:endParaRPr>
          </a:p>
        </p:txBody>
      </p:sp>
      <p:sp>
        <p:nvSpPr>
          <p:cNvPr id="26" name="Title 1"/>
          <p:cNvSpPr txBox="1">
            <a:spLocks/>
          </p:cNvSpPr>
          <p:nvPr/>
        </p:nvSpPr>
        <p:spPr>
          <a:xfrm>
            <a:off x="1371600" y="1828800"/>
            <a:ext cx="61722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SOMETHING DIFFERENT?</a:t>
            </a:r>
            <a:endParaRPr lang="en-US" b="1" dirty="0">
              <a:solidFill>
                <a:schemeClr val="bg1"/>
              </a:solidFill>
            </a:endParaRPr>
          </a:p>
        </p:txBody>
      </p:sp>
      <p:sp>
        <p:nvSpPr>
          <p:cNvPr id="27" name="Title 1"/>
          <p:cNvSpPr txBox="1">
            <a:spLocks/>
          </p:cNvSpPr>
          <p:nvPr/>
        </p:nvSpPr>
        <p:spPr>
          <a:xfrm>
            <a:off x="4724400" y="4267200"/>
            <a:ext cx="3810000" cy="1905000"/>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A MICRO OR MACRO CHANGE?</a:t>
            </a:r>
            <a:endParaRPr lang="en-US" b="1" dirty="0">
              <a:solidFill>
                <a:schemeClr val="bg1"/>
              </a:solidFill>
            </a:endParaRPr>
          </a:p>
        </p:txBody>
      </p:sp>
      <p:sp>
        <p:nvSpPr>
          <p:cNvPr id="28" name="Title 1"/>
          <p:cNvSpPr txBox="1">
            <a:spLocks/>
          </p:cNvSpPr>
          <p:nvPr/>
        </p:nvSpPr>
        <p:spPr>
          <a:xfrm>
            <a:off x="-76200" y="1905000"/>
            <a:ext cx="8915400" cy="4648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OR JUST, </a:t>
            </a:r>
          </a:p>
          <a:p>
            <a:pPr algn="l"/>
            <a:r>
              <a:rPr lang="en-US" b="1" dirty="0" smtClean="0">
                <a:solidFill>
                  <a:schemeClr val="bg1"/>
                </a:solidFill>
              </a:rPr>
              <a:t>A TODAY FILLED WITH MORE APPRECIATION &amp; EASE </a:t>
            </a:r>
          </a:p>
          <a:p>
            <a:pPr algn="l"/>
            <a:r>
              <a:rPr lang="en-US" b="1" dirty="0" smtClean="0">
                <a:solidFill>
                  <a:schemeClr val="bg1"/>
                </a:solidFill>
              </a:rPr>
              <a:t>FROM AN AWARENESS &amp; </a:t>
            </a:r>
          </a:p>
          <a:p>
            <a:pPr algn="l"/>
            <a:r>
              <a:rPr lang="en-US" b="1" dirty="0" smtClean="0">
                <a:solidFill>
                  <a:schemeClr val="bg1"/>
                </a:solidFill>
              </a:rPr>
              <a:t>RESPECT OF</a:t>
            </a:r>
          </a:p>
          <a:p>
            <a:pPr algn="l"/>
            <a:r>
              <a:rPr lang="en-US" b="1" dirty="0" smtClean="0">
                <a:solidFill>
                  <a:schemeClr val="bg1"/>
                </a:solidFill>
              </a:rPr>
              <a:t>FLOW(one’s </a:t>
            </a:r>
            <a:r>
              <a:rPr lang="en-US" b="1" dirty="0">
                <a:solidFill>
                  <a:schemeClr val="bg1"/>
                </a:solidFill>
              </a:rPr>
              <a:t>own and/or others</a:t>
            </a:r>
            <a:r>
              <a:rPr lang="en-US" b="1" dirty="0" smtClean="0">
                <a:solidFill>
                  <a:schemeClr val="bg1"/>
                </a:solidFill>
              </a:rPr>
              <a:t>’)? </a:t>
            </a:r>
          </a:p>
        </p:txBody>
      </p:sp>
      <p:sp>
        <p:nvSpPr>
          <p:cNvPr id="16" name="Title 1"/>
          <p:cNvSpPr txBox="1">
            <a:spLocks/>
          </p:cNvSpPr>
          <p:nvPr/>
        </p:nvSpPr>
        <p:spPr>
          <a:xfrm>
            <a:off x="2133600" y="381000"/>
            <a:ext cx="69342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WHY NOT CONSIDER…</a:t>
            </a:r>
            <a:endParaRPr lang="en-US" b="1" dirty="0">
              <a:solidFill>
                <a:schemeClr val="bg1"/>
              </a:solidFill>
            </a:endParaRPr>
          </a:p>
        </p:txBody>
      </p:sp>
      <p:sp>
        <p:nvSpPr>
          <p:cNvPr id="29" name="Title 1"/>
          <p:cNvSpPr txBox="1">
            <a:spLocks/>
          </p:cNvSpPr>
          <p:nvPr/>
        </p:nvSpPr>
        <p:spPr>
          <a:xfrm>
            <a:off x="152400" y="2667000"/>
            <a:ext cx="46482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“MY PLEASURE.”</a:t>
            </a:r>
            <a:endParaRPr lang="en-US" b="1" dirty="0">
              <a:solidFill>
                <a:schemeClr val="bg1"/>
              </a:solidFill>
            </a:endParaRPr>
          </a:p>
        </p:txBody>
      </p:sp>
      <p:sp>
        <p:nvSpPr>
          <p:cNvPr id="30" name="Title 1"/>
          <p:cNvSpPr txBox="1">
            <a:spLocks/>
          </p:cNvSpPr>
          <p:nvPr/>
        </p:nvSpPr>
        <p:spPr>
          <a:xfrm>
            <a:off x="304800" y="1219200"/>
            <a:ext cx="87630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“MY PAIN IN THE #@%!^&amp;*.”</a:t>
            </a:r>
            <a:endParaRPr lang="en-US" b="1" dirty="0">
              <a:solidFill>
                <a:schemeClr val="bg1"/>
              </a:solidFill>
            </a:endParaRPr>
          </a:p>
        </p:txBody>
      </p:sp>
    </p:spTree>
    <p:extLst>
      <p:ext uri="{BB962C8B-B14F-4D97-AF65-F5344CB8AC3E}">
        <p14:creationId xmlns:p14="http://schemas.microsoft.com/office/powerpoint/2010/main" val="373765094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childTnLst>
                          </p:cTn>
                        </p:par>
                        <p:par>
                          <p:cTn id="8" fill="hold">
                            <p:stCondLst>
                              <p:cond delay="2000"/>
                            </p:stCondLst>
                            <p:childTnLst>
                              <p:par>
                                <p:cTn id="9" presetID="10" presetClass="exit" presetSubtype="0" fill="hold" grpId="1" nodeType="afterEffect">
                                  <p:stCondLst>
                                    <p:cond delay="0"/>
                                  </p:stCondLst>
                                  <p:childTnLst>
                                    <p:animEffect transition="out" filter="fade">
                                      <p:cBhvr>
                                        <p:cTn id="10" dur="1500"/>
                                        <p:tgtEl>
                                          <p:spTgt spid="17"/>
                                        </p:tgtEl>
                                      </p:cBhvr>
                                    </p:animEffect>
                                    <p:set>
                                      <p:cBhvr>
                                        <p:cTn id="11" dur="1" fill="hold">
                                          <p:stCondLst>
                                            <p:cond delay="1499"/>
                                          </p:stCondLst>
                                        </p:cTn>
                                        <p:tgtEl>
                                          <p:spTgt spid="17"/>
                                        </p:tgtEl>
                                        <p:attrNameLst>
                                          <p:attrName>style.visibility</p:attrName>
                                        </p:attrNameLst>
                                      </p:cBhvr>
                                      <p:to>
                                        <p:strVal val="hidden"/>
                                      </p:to>
                                    </p:set>
                                  </p:childTnLst>
                                </p:cTn>
                              </p:par>
                            </p:childTnLst>
                          </p:cTn>
                        </p:par>
                        <p:par>
                          <p:cTn id="12" fill="hold">
                            <p:stCondLst>
                              <p:cond delay="35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9750"/>
                                        <p:tgtEl>
                                          <p:spTgt spid="18"/>
                                        </p:tgtEl>
                                      </p:cBhvr>
                                    </p:animEffect>
                                  </p:childTnLst>
                                </p:cTn>
                              </p:par>
                            </p:childTnLst>
                          </p:cTn>
                        </p:par>
                        <p:par>
                          <p:cTn id="16" fill="hold">
                            <p:stCondLst>
                              <p:cond delay="13250"/>
                            </p:stCondLst>
                            <p:childTnLst>
                              <p:par>
                                <p:cTn id="17" presetID="10" presetClass="exit" presetSubtype="0" fill="hold" grpId="1" nodeType="afterEffect">
                                  <p:stCondLst>
                                    <p:cond delay="0"/>
                                  </p:stCondLst>
                                  <p:childTnLst>
                                    <p:animEffect transition="out" filter="fade">
                                      <p:cBhvr>
                                        <p:cTn id="18" dur="1500"/>
                                        <p:tgtEl>
                                          <p:spTgt spid="18"/>
                                        </p:tgtEl>
                                      </p:cBhvr>
                                    </p:animEffect>
                                    <p:set>
                                      <p:cBhvr>
                                        <p:cTn id="19" dur="1" fill="hold">
                                          <p:stCondLst>
                                            <p:cond delay="1499"/>
                                          </p:stCondLst>
                                        </p:cTn>
                                        <p:tgtEl>
                                          <p:spTgt spid="18"/>
                                        </p:tgtEl>
                                        <p:attrNameLst>
                                          <p:attrName>style.visibility</p:attrName>
                                        </p:attrNameLst>
                                      </p:cBhvr>
                                      <p:to>
                                        <p:strVal val="hidden"/>
                                      </p:to>
                                    </p:set>
                                  </p:childTnLst>
                                </p:cTn>
                              </p:par>
                            </p:childTnLst>
                          </p:cTn>
                        </p:par>
                        <p:par>
                          <p:cTn id="20" fill="hold">
                            <p:stCondLst>
                              <p:cond delay="1475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8250"/>
                                        <p:tgtEl>
                                          <p:spTgt spid="8"/>
                                        </p:tgtEl>
                                      </p:cBhvr>
                                    </p:animEffect>
                                  </p:childTnLst>
                                </p:cTn>
                              </p:par>
                            </p:childTnLst>
                          </p:cTn>
                        </p:par>
                        <p:par>
                          <p:cTn id="24" fill="hold">
                            <p:stCondLst>
                              <p:cond delay="23000"/>
                            </p:stCondLst>
                            <p:childTnLst>
                              <p:par>
                                <p:cTn id="25" presetID="10" presetClass="exit" presetSubtype="0" fill="hold" grpId="1" nodeType="afterEffect">
                                  <p:stCondLst>
                                    <p:cond delay="0"/>
                                  </p:stCondLst>
                                  <p:childTnLst>
                                    <p:animEffect transition="out" filter="fade">
                                      <p:cBhvr>
                                        <p:cTn id="26" dur="1500"/>
                                        <p:tgtEl>
                                          <p:spTgt spid="8"/>
                                        </p:tgtEl>
                                      </p:cBhvr>
                                    </p:animEffect>
                                    <p:set>
                                      <p:cBhvr>
                                        <p:cTn id="27" dur="1" fill="hold">
                                          <p:stCondLst>
                                            <p:cond delay="1499"/>
                                          </p:stCondLst>
                                        </p:cTn>
                                        <p:tgtEl>
                                          <p:spTgt spid="8"/>
                                        </p:tgtEl>
                                        <p:attrNameLst>
                                          <p:attrName>style.visibility</p:attrName>
                                        </p:attrNameLst>
                                      </p:cBhvr>
                                      <p:to>
                                        <p:strVal val="hidden"/>
                                      </p:to>
                                    </p:set>
                                  </p:childTnLst>
                                </p:cTn>
                              </p:par>
                            </p:childTnLst>
                          </p:cTn>
                        </p:par>
                        <p:par>
                          <p:cTn id="28" fill="hold">
                            <p:stCondLst>
                              <p:cond delay="24500"/>
                            </p:stCondLst>
                            <p:childTnLst>
                              <p:par>
                                <p:cTn id="29" presetID="10" presetClass="entr" presetSubtype="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2000"/>
                                        <p:tgtEl>
                                          <p:spTgt spid="16"/>
                                        </p:tgtEl>
                                      </p:cBhvr>
                                    </p:animEffect>
                                  </p:childTnLst>
                                </p:cTn>
                              </p:par>
                            </p:childTnLst>
                          </p:cTn>
                        </p:par>
                        <p:par>
                          <p:cTn id="32" fill="hold">
                            <p:stCondLst>
                              <p:cond delay="26500"/>
                            </p:stCondLst>
                            <p:childTnLst>
                              <p:par>
                                <p:cTn id="33" presetID="10" presetClass="exit" presetSubtype="0" fill="hold" grpId="1" nodeType="afterEffect">
                                  <p:stCondLst>
                                    <p:cond delay="0"/>
                                  </p:stCondLst>
                                  <p:childTnLst>
                                    <p:animEffect transition="out" filter="fade">
                                      <p:cBhvr>
                                        <p:cTn id="34" dur="1500"/>
                                        <p:tgtEl>
                                          <p:spTgt spid="16"/>
                                        </p:tgtEl>
                                      </p:cBhvr>
                                    </p:animEffect>
                                    <p:set>
                                      <p:cBhvr>
                                        <p:cTn id="35" dur="1" fill="hold">
                                          <p:stCondLst>
                                            <p:cond delay="1499"/>
                                          </p:stCondLst>
                                        </p:cTn>
                                        <p:tgtEl>
                                          <p:spTgt spid="16"/>
                                        </p:tgtEl>
                                        <p:attrNameLst>
                                          <p:attrName>style.visibility</p:attrName>
                                        </p:attrNameLst>
                                      </p:cBhvr>
                                      <p:to>
                                        <p:strVal val="hidden"/>
                                      </p:to>
                                    </p:set>
                                  </p:childTnLst>
                                </p:cTn>
                              </p:par>
                            </p:childTnLst>
                          </p:cTn>
                        </p:par>
                        <p:par>
                          <p:cTn id="36" fill="hold">
                            <p:stCondLst>
                              <p:cond delay="28000"/>
                            </p:stCondLst>
                            <p:childTnLst>
                              <p:par>
                                <p:cTn id="37" presetID="10" presetClass="entr" presetSubtype="0"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2000"/>
                                        <p:tgtEl>
                                          <p:spTgt spid="19"/>
                                        </p:tgtEl>
                                      </p:cBhvr>
                                    </p:animEffect>
                                  </p:childTnLst>
                                </p:cTn>
                              </p:par>
                            </p:childTnLst>
                          </p:cTn>
                        </p:par>
                        <p:par>
                          <p:cTn id="40" fill="hold">
                            <p:stCondLst>
                              <p:cond delay="30000"/>
                            </p:stCondLst>
                            <p:childTnLst>
                              <p:par>
                                <p:cTn id="41" presetID="10" presetClass="entr" presetSubtype="0"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2000"/>
                                        <p:tgtEl>
                                          <p:spTgt spid="20"/>
                                        </p:tgtEl>
                                      </p:cBhvr>
                                    </p:animEffect>
                                  </p:childTnLst>
                                </p:cTn>
                              </p:par>
                            </p:childTnLst>
                          </p:cTn>
                        </p:par>
                        <p:par>
                          <p:cTn id="44" fill="hold">
                            <p:stCondLst>
                              <p:cond delay="32000"/>
                            </p:stCondLst>
                            <p:childTnLst>
                              <p:par>
                                <p:cTn id="45" presetID="10" presetClass="entr" presetSubtype="0"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2000"/>
                                        <p:tgtEl>
                                          <p:spTgt spid="21"/>
                                        </p:tgtEl>
                                      </p:cBhvr>
                                    </p:animEffect>
                                  </p:childTnLst>
                                </p:cTn>
                              </p:par>
                            </p:childTnLst>
                          </p:cTn>
                        </p:par>
                        <p:par>
                          <p:cTn id="48" fill="hold">
                            <p:stCondLst>
                              <p:cond delay="34000"/>
                            </p:stCondLst>
                            <p:childTnLst>
                              <p:par>
                                <p:cTn id="49" presetID="10" presetClass="exit" presetSubtype="0" fill="hold" grpId="1" nodeType="afterEffect">
                                  <p:stCondLst>
                                    <p:cond delay="0"/>
                                  </p:stCondLst>
                                  <p:childTnLst>
                                    <p:animEffect transition="out" filter="fade">
                                      <p:cBhvr>
                                        <p:cTn id="50" dur="1500"/>
                                        <p:tgtEl>
                                          <p:spTgt spid="21"/>
                                        </p:tgtEl>
                                      </p:cBhvr>
                                    </p:animEffect>
                                    <p:set>
                                      <p:cBhvr>
                                        <p:cTn id="51" dur="1" fill="hold">
                                          <p:stCondLst>
                                            <p:cond delay="1499"/>
                                          </p:stCondLst>
                                        </p:cTn>
                                        <p:tgtEl>
                                          <p:spTgt spid="21"/>
                                        </p:tgtEl>
                                        <p:attrNameLst>
                                          <p:attrName>style.visibility</p:attrName>
                                        </p:attrNameLst>
                                      </p:cBhvr>
                                      <p:to>
                                        <p:strVal val="hidden"/>
                                      </p:to>
                                    </p:set>
                                  </p:childTnLst>
                                </p:cTn>
                              </p:par>
                            </p:childTnLst>
                          </p:cTn>
                        </p:par>
                        <p:par>
                          <p:cTn id="52" fill="hold">
                            <p:stCondLst>
                              <p:cond delay="35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2000"/>
                                        <p:tgtEl>
                                          <p:spTgt spid="22"/>
                                        </p:tgtEl>
                                      </p:cBhvr>
                                    </p:animEffect>
                                  </p:childTnLst>
                                </p:cTn>
                              </p:par>
                            </p:childTnLst>
                          </p:cTn>
                        </p:par>
                        <p:par>
                          <p:cTn id="56" fill="hold">
                            <p:stCondLst>
                              <p:cond delay="37500"/>
                            </p:stCondLst>
                            <p:childTnLst>
                              <p:par>
                                <p:cTn id="57" presetID="10" presetClass="exit" presetSubtype="0" fill="hold" grpId="1" nodeType="afterEffect">
                                  <p:stCondLst>
                                    <p:cond delay="0"/>
                                  </p:stCondLst>
                                  <p:childTnLst>
                                    <p:animEffect transition="out" filter="fade">
                                      <p:cBhvr>
                                        <p:cTn id="58" dur="1500"/>
                                        <p:tgtEl>
                                          <p:spTgt spid="22"/>
                                        </p:tgtEl>
                                      </p:cBhvr>
                                    </p:animEffect>
                                    <p:set>
                                      <p:cBhvr>
                                        <p:cTn id="59" dur="1" fill="hold">
                                          <p:stCondLst>
                                            <p:cond delay="1499"/>
                                          </p:stCondLst>
                                        </p:cTn>
                                        <p:tgtEl>
                                          <p:spTgt spid="22"/>
                                        </p:tgtEl>
                                        <p:attrNameLst>
                                          <p:attrName>style.visibility</p:attrName>
                                        </p:attrNameLst>
                                      </p:cBhvr>
                                      <p:to>
                                        <p:strVal val="hidden"/>
                                      </p:to>
                                    </p:set>
                                  </p:childTnLst>
                                </p:cTn>
                              </p:par>
                            </p:childTnLst>
                          </p:cTn>
                        </p:par>
                        <p:par>
                          <p:cTn id="60" fill="hold">
                            <p:stCondLst>
                              <p:cond delay="3900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2000"/>
                                        <p:tgtEl>
                                          <p:spTgt spid="29"/>
                                        </p:tgtEl>
                                      </p:cBhvr>
                                    </p:animEffect>
                                  </p:childTnLst>
                                </p:cTn>
                              </p:par>
                            </p:childTnLst>
                          </p:cTn>
                        </p:par>
                        <p:par>
                          <p:cTn id="64" fill="hold">
                            <p:stCondLst>
                              <p:cond delay="41000"/>
                            </p:stCondLst>
                            <p:childTnLst>
                              <p:par>
                                <p:cTn id="65" presetID="10" presetClass="exit" presetSubtype="0" fill="hold" grpId="1" nodeType="afterEffect">
                                  <p:stCondLst>
                                    <p:cond delay="0"/>
                                  </p:stCondLst>
                                  <p:childTnLst>
                                    <p:animEffect transition="out" filter="fade">
                                      <p:cBhvr>
                                        <p:cTn id="66" dur="1500"/>
                                        <p:tgtEl>
                                          <p:spTgt spid="29"/>
                                        </p:tgtEl>
                                      </p:cBhvr>
                                    </p:animEffect>
                                    <p:set>
                                      <p:cBhvr>
                                        <p:cTn id="67" dur="1" fill="hold">
                                          <p:stCondLst>
                                            <p:cond delay="1499"/>
                                          </p:stCondLst>
                                        </p:cTn>
                                        <p:tgtEl>
                                          <p:spTgt spid="29"/>
                                        </p:tgtEl>
                                        <p:attrNameLst>
                                          <p:attrName>style.visibility</p:attrName>
                                        </p:attrNameLst>
                                      </p:cBhvr>
                                      <p:to>
                                        <p:strVal val="hidden"/>
                                      </p:to>
                                    </p:set>
                                  </p:childTnLst>
                                </p:cTn>
                              </p:par>
                            </p:childTnLst>
                          </p:cTn>
                        </p:par>
                        <p:par>
                          <p:cTn id="68" fill="hold">
                            <p:stCondLst>
                              <p:cond delay="42500"/>
                            </p:stCondLst>
                            <p:childTnLst>
                              <p:par>
                                <p:cTn id="69" presetID="10" presetClass="entr" presetSubtype="0" fill="hold" grpId="0" nodeType="after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2000"/>
                                        <p:tgtEl>
                                          <p:spTgt spid="30"/>
                                        </p:tgtEl>
                                      </p:cBhvr>
                                    </p:animEffect>
                                  </p:childTnLst>
                                </p:cTn>
                              </p:par>
                            </p:childTnLst>
                          </p:cTn>
                        </p:par>
                        <p:par>
                          <p:cTn id="72" fill="hold">
                            <p:stCondLst>
                              <p:cond delay="44500"/>
                            </p:stCondLst>
                            <p:childTnLst>
                              <p:par>
                                <p:cTn id="73" presetID="10" presetClass="exit" presetSubtype="0" fill="hold" grpId="1" nodeType="afterEffect">
                                  <p:stCondLst>
                                    <p:cond delay="0"/>
                                  </p:stCondLst>
                                  <p:childTnLst>
                                    <p:animEffect transition="out" filter="fade">
                                      <p:cBhvr>
                                        <p:cTn id="74" dur="1500"/>
                                        <p:tgtEl>
                                          <p:spTgt spid="30"/>
                                        </p:tgtEl>
                                      </p:cBhvr>
                                    </p:animEffect>
                                    <p:set>
                                      <p:cBhvr>
                                        <p:cTn id="75" dur="1" fill="hold">
                                          <p:stCondLst>
                                            <p:cond delay="1499"/>
                                          </p:stCondLst>
                                        </p:cTn>
                                        <p:tgtEl>
                                          <p:spTgt spid="30"/>
                                        </p:tgtEl>
                                        <p:attrNameLst>
                                          <p:attrName>style.visibility</p:attrName>
                                        </p:attrNameLst>
                                      </p:cBhvr>
                                      <p:to>
                                        <p:strVal val="hidden"/>
                                      </p:to>
                                    </p:set>
                                  </p:childTnLst>
                                </p:cTn>
                              </p:par>
                            </p:childTnLst>
                          </p:cTn>
                        </p:par>
                        <p:par>
                          <p:cTn id="76" fill="hold">
                            <p:stCondLst>
                              <p:cond delay="460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2000"/>
                                        <p:tgtEl>
                                          <p:spTgt spid="23"/>
                                        </p:tgtEl>
                                      </p:cBhvr>
                                    </p:animEffect>
                                  </p:childTnLst>
                                </p:cTn>
                              </p:par>
                            </p:childTnLst>
                          </p:cTn>
                        </p:par>
                        <p:par>
                          <p:cTn id="80" fill="hold">
                            <p:stCondLst>
                              <p:cond delay="48000"/>
                            </p:stCondLst>
                            <p:childTnLst>
                              <p:par>
                                <p:cTn id="81" presetID="10" presetClass="exit" presetSubtype="0" fill="hold" grpId="1" nodeType="afterEffect">
                                  <p:stCondLst>
                                    <p:cond delay="0"/>
                                  </p:stCondLst>
                                  <p:childTnLst>
                                    <p:animEffect transition="out" filter="fade">
                                      <p:cBhvr>
                                        <p:cTn id="82" dur="1500"/>
                                        <p:tgtEl>
                                          <p:spTgt spid="23"/>
                                        </p:tgtEl>
                                      </p:cBhvr>
                                    </p:animEffect>
                                    <p:set>
                                      <p:cBhvr>
                                        <p:cTn id="83" dur="1" fill="hold">
                                          <p:stCondLst>
                                            <p:cond delay="1499"/>
                                          </p:stCondLst>
                                        </p:cTn>
                                        <p:tgtEl>
                                          <p:spTgt spid="23"/>
                                        </p:tgtEl>
                                        <p:attrNameLst>
                                          <p:attrName>style.visibility</p:attrName>
                                        </p:attrNameLst>
                                      </p:cBhvr>
                                      <p:to>
                                        <p:strVal val="hidden"/>
                                      </p:to>
                                    </p:set>
                                  </p:childTnLst>
                                </p:cTn>
                              </p:par>
                              <p:par>
                                <p:cTn id="84" presetID="10" presetClass="entr" presetSubtype="0" fill="hold" grpId="0" nodeType="withEffect">
                                  <p:stCondLst>
                                    <p:cond delay="0"/>
                                  </p:stCondLst>
                                  <p:childTnLst>
                                    <p:set>
                                      <p:cBhvr>
                                        <p:cTn id="85" dur="1" fill="hold">
                                          <p:stCondLst>
                                            <p:cond delay="0"/>
                                          </p:stCondLst>
                                        </p:cTn>
                                        <p:tgtEl>
                                          <p:spTgt spid="25"/>
                                        </p:tgtEl>
                                        <p:attrNameLst>
                                          <p:attrName>style.visibility</p:attrName>
                                        </p:attrNameLst>
                                      </p:cBhvr>
                                      <p:to>
                                        <p:strVal val="visible"/>
                                      </p:to>
                                    </p:set>
                                    <p:animEffect transition="in" filter="fade">
                                      <p:cBhvr>
                                        <p:cTn id="86" dur="2000"/>
                                        <p:tgtEl>
                                          <p:spTgt spid="25"/>
                                        </p:tgtEl>
                                      </p:cBhvr>
                                    </p:animEffect>
                                  </p:childTnLst>
                                </p:cTn>
                              </p:par>
                            </p:childTnLst>
                          </p:cTn>
                        </p:par>
                        <p:par>
                          <p:cTn id="87" fill="hold">
                            <p:stCondLst>
                              <p:cond delay="50000"/>
                            </p:stCondLst>
                            <p:childTnLst>
                              <p:par>
                                <p:cTn id="88" presetID="10" presetClass="exit" presetSubtype="0" fill="hold" grpId="1" nodeType="afterEffect">
                                  <p:stCondLst>
                                    <p:cond delay="0"/>
                                  </p:stCondLst>
                                  <p:childTnLst>
                                    <p:animEffect transition="out" filter="fade">
                                      <p:cBhvr>
                                        <p:cTn id="89" dur="1500"/>
                                        <p:tgtEl>
                                          <p:spTgt spid="25"/>
                                        </p:tgtEl>
                                      </p:cBhvr>
                                    </p:animEffect>
                                    <p:set>
                                      <p:cBhvr>
                                        <p:cTn id="90" dur="1" fill="hold">
                                          <p:stCondLst>
                                            <p:cond delay="1499"/>
                                          </p:stCondLst>
                                        </p:cTn>
                                        <p:tgtEl>
                                          <p:spTgt spid="25"/>
                                        </p:tgtEl>
                                        <p:attrNameLst>
                                          <p:attrName>style.visibility</p:attrName>
                                        </p:attrNameLst>
                                      </p:cBhvr>
                                      <p:to>
                                        <p:strVal val="hidden"/>
                                      </p:to>
                                    </p:set>
                                  </p:childTnLst>
                                </p:cTn>
                              </p:par>
                              <p:par>
                                <p:cTn id="91" presetID="10" presetClass="entr" presetSubtype="0"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2000"/>
                                        <p:tgtEl>
                                          <p:spTgt spid="26"/>
                                        </p:tgtEl>
                                      </p:cBhvr>
                                    </p:animEffect>
                                  </p:childTnLst>
                                </p:cTn>
                              </p:par>
                            </p:childTnLst>
                          </p:cTn>
                        </p:par>
                        <p:par>
                          <p:cTn id="94" fill="hold">
                            <p:stCondLst>
                              <p:cond delay="52000"/>
                            </p:stCondLst>
                            <p:childTnLst>
                              <p:par>
                                <p:cTn id="95" presetID="10" presetClass="exit" presetSubtype="0" fill="hold" grpId="1" nodeType="afterEffect">
                                  <p:stCondLst>
                                    <p:cond delay="0"/>
                                  </p:stCondLst>
                                  <p:childTnLst>
                                    <p:animEffect transition="out" filter="fade">
                                      <p:cBhvr>
                                        <p:cTn id="96" dur="1500"/>
                                        <p:tgtEl>
                                          <p:spTgt spid="26"/>
                                        </p:tgtEl>
                                      </p:cBhvr>
                                    </p:animEffect>
                                    <p:set>
                                      <p:cBhvr>
                                        <p:cTn id="97" dur="1" fill="hold">
                                          <p:stCondLst>
                                            <p:cond delay="1499"/>
                                          </p:stCondLst>
                                        </p:cTn>
                                        <p:tgtEl>
                                          <p:spTgt spid="26"/>
                                        </p:tgtEl>
                                        <p:attrNameLst>
                                          <p:attrName>style.visibility</p:attrName>
                                        </p:attrNameLst>
                                      </p:cBhvr>
                                      <p:to>
                                        <p:strVal val="hidden"/>
                                      </p:to>
                                    </p:set>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2000"/>
                                        <p:tgtEl>
                                          <p:spTgt spid="27"/>
                                        </p:tgtEl>
                                      </p:cBhvr>
                                    </p:animEffect>
                                  </p:childTnLst>
                                </p:cTn>
                              </p:par>
                            </p:childTnLst>
                          </p:cTn>
                        </p:par>
                        <p:par>
                          <p:cTn id="101" fill="hold">
                            <p:stCondLst>
                              <p:cond delay="54000"/>
                            </p:stCondLst>
                            <p:childTnLst>
                              <p:par>
                                <p:cTn id="102" presetID="10" presetClass="exit" presetSubtype="0" fill="hold" grpId="1" nodeType="afterEffect">
                                  <p:stCondLst>
                                    <p:cond delay="0"/>
                                  </p:stCondLst>
                                  <p:childTnLst>
                                    <p:animEffect transition="out" filter="fade">
                                      <p:cBhvr>
                                        <p:cTn id="103" dur="1500"/>
                                        <p:tgtEl>
                                          <p:spTgt spid="27"/>
                                        </p:tgtEl>
                                      </p:cBhvr>
                                    </p:animEffect>
                                    <p:set>
                                      <p:cBhvr>
                                        <p:cTn id="104" dur="1" fill="hold">
                                          <p:stCondLst>
                                            <p:cond delay="1499"/>
                                          </p:stCondLst>
                                        </p:cTn>
                                        <p:tgtEl>
                                          <p:spTgt spid="27"/>
                                        </p:tgtEl>
                                        <p:attrNameLst>
                                          <p:attrName>style.visibility</p:attrName>
                                        </p:attrNameLst>
                                      </p:cBhvr>
                                      <p:to>
                                        <p:strVal val="hidden"/>
                                      </p:to>
                                    </p:set>
                                  </p:childTnLst>
                                </p:cTn>
                              </p:par>
                              <p:par>
                                <p:cTn id="105" presetID="10" presetClass="entr" presetSubtype="0"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3250"/>
                                        <p:tgtEl>
                                          <p:spTgt spid="24"/>
                                        </p:tgtEl>
                                      </p:cBhvr>
                                    </p:animEffect>
                                  </p:childTnLst>
                                </p:cTn>
                              </p:par>
                            </p:childTnLst>
                          </p:cTn>
                        </p:par>
                        <p:par>
                          <p:cTn id="108" fill="hold">
                            <p:stCondLst>
                              <p:cond delay="57250"/>
                            </p:stCondLst>
                            <p:childTnLst>
                              <p:par>
                                <p:cTn id="109" presetID="10" presetClass="exit" presetSubtype="0" fill="hold" grpId="1" nodeType="afterEffect">
                                  <p:stCondLst>
                                    <p:cond delay="0"/>
                                  </p:stCondLst>
                                  <p:childTnLst>
                                    <p:animEffect transition="out" filter="fade">
                                      <p:cBhvr>
                                        <p:cTn id="110" dur="1500"/>
                                        <p:tgtEl>
                                          <p:spTgt spid="24"/>
                                        </p:tgtEl>
                                      </p:cBhvr>
                                    </p:animEffect>
                                    <p:set>
                                      <p:cBhvr>
                                        <p:cTn id="111" dur="1" fill="hold">
                                          <p:stCondLst>
                                            <p:cond delay="1499"/>
                                          </p:stCondLst>
                                        </p:cTn>
                                        <p:tgtEl>
                                          <p:spTgt spid="24"/>
                                        </p:tgtEl>
                                        <p:attrNameLst>
                                          <p:attrName>style.visibility</p:attrName>
                                        </p:attrNameLst>
                                      </p:cBhvr>
                                      <p:to>
                                        <p:strVal val="hidden"/>
                                      </p:to>
                                    </p:set>
                                  </p:childTnLst>
                                </p:cTn>
                              </p:par>
                            </p:childTnLst>
                          </p:cTn>
                        </p:par>
                        <p:par>
                          <p:cTn id="112" fill="hold">
                            <p:stCondLst>
                              <p:cond delay="58750"/>
                            </p:stCondLst>
                            <p:childTnLst>
                              <p:par>
                                <p:cTn id="113" presetID="10"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Effect transition="in" filter="fade">
                                      <p:cBhvr>
                                        <p:cTn id="115" dur="7000"/>
                                        <p:tgtEl>
                                          <p:spTgt spid="28"/>
                                        </p:tgtEl>
                                      </p:cBhvr>
                                    </p:animEffect>
                                  </p:childTnLst>
                                </p:cTn>
                              </p:par>
                            </p:childTnLst>
                          </p:cTn>
                        </p:par>
                        <p:par>
                          <p:cTn id="116" fill="hold">
                            <p:stCondLst>
                              <p:cond delay="65750"/>
                            </p:stCondLst>
                            <p:childTnLst>
                              <p:par>
                                <p:cTn id="117" presetID="10" presetClass="exit" presetSubtype="0" fill="hold" grpId="1" nodeType="afterEffect">
                                  <p:stCondLst>
                                    <p:cond delay="0"/>
                                  </p:stCondLst>
                                  <p:childTnLst>
                                    <p:animEffect transition="out" filter="fade">
                                      <p:cBhvr>
                                        <p:cTn id="118" dur="1500"/>
                                        <p:tgtEl>
                                          <p:spTgt spid="28"/>
                                        </p:tgtEl>
                                      </p:cBhvr>
                                    </p:animEffect>
                                    <p:set>
                                      <p:cBhvr>
                                        <p:cTn id="119" dur="1" fill="hold">
                                          <p:stCondLst>
                                            <p:cond delay="1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7" grpId="0"/>
      <p:bldP spid="17" grpId="1"/>
      <p:bldP spid="18" grpId="0"/>
      <p:bldP spid="18" grpId="1"/>
      <p:bldP spid="19" grpId="0"/>
      <p:bldP spid="20" grpId="0"/>
      <p:bldP spid="21" grpId="0"/>
      <p:bldP spid="21" grpId="1"/>
      <p:bldP spid="22" grpId="0"/>
      <p:bldP spid="22" grpId="1"/>
      <p:bldP spid="23" grpId="0"/>
      <p:bldP spid="23" grpId="1"/>
      <p:bldP spid="24" grpId="0"/>
      <p:bldP spid="24" grpId="1"/>
      <p:bldP spid="25" grpId="0"/>
      <p:bldP spid="25" grpId="1"/>
      <p:bldP spid="26" grpId="0"/>
      <p:bldP spid="26" grpId="1"/>
      <p:bldP spid="27" grpId="0"/>
      <p:bldP spid="27" grpId="1"/>
      <p:bldP spid="28" grpId="0"/>
      <p:bldP spid="28" grpId="1"/>
      <p:bldP spid="16" grpId="0"/>
      <p:bldP spid="16" grpId="1"/>
      <p:bldP spid="29" grpId="0"/>
      <p:bldP spid="29" grpId="1"/>
      <p:bldP spid="30" grpId="0"/>
      <p:bldP spid="30"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676399"/>
            <a:ext cx="7086600" cy="437038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Burnout is caused…by too much work, but also by too little….In assessing the suitable level of challenge for employees, ... know their particular skills…current opinion favors … Determine … strengths, and build upon them</a:t>
            </a:r>
            <a:r>
              <a:rPr lang="en-US" sz="3000" dirty="0">
                <a:solidFill>
                  <a:schemeClr val="bg1"/>
                </a:solidFill>
              </a:rPr>
              <a:t>. ”  </a:t>
            </a:r>
            <a:r>
              <a:rPr lang="en-US" sz="3000" dirty="0" smtClean="0">
                <a:solidFill>
                  <a:schemeClr val="bg1"/>
                </a:solidFill>
              </a:rPr>
              <a:t>p.131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45720" y="0"/>
            <a:ext cx="7772400" cy="838200"/>
          </a:xfrm>
        </p:spPr>
        <p:txBody>
          <a:bodyPr>
            <a:normAutofit/>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11154418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914400"/>
            <a:ext cx="7772400" cy="5638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Stress is not so much the product of hard work, as it is having to switch attention from one task to the other without having any control over the process</a:t>
            </a:r>
            <a:r>
              <a:rPr lang="en-US" sz="3000" dirty="0">
                <a:solidFill>
                  <a:schemeClr val="bg1"/>
                </a:solidFill>
              </a:rPr>
              <a:t>. ” </a:t>
            </a:r>
            <a:r>
              <a:rPr lang="en-US" sz="3000" dirty="0" smtClean="0">
                <a:solidFill>
                  <a:schemeClr val="bg1"/>
                </a:solidFill>
              </a:rPr>
              <a:t>p. 134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226729114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51797" y="2362200"/>
            <a:ext cx="7772400" cy="1676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schemeClr val="bg1"/>
                </a:solidFill>
              </a:rPr>
              <a:t>Studies have looked at the concept of hardiness. …Researchers looked at </a:t>
            </a:r>
            <a:r>
              <a:rPr lang="en-US" sz="3000" dirty="0" smtClean="0">
                <a:solidFill>
                  <a:schemeClr val="bg1"/>
                </a:solidFill>
              </a:rPr>
              <a:t>two </a:t>
            </a:r>
            <a:r>
              <a:rPr lang="en-US" sz="3000" dirty="0">
                <a:solidFill>
                  <a:schemeClr val="bg1"/>
                </a:solidFill>
              </a:rPr>
              <a:t>groups of business executives: both were highly </a:t>
            </a:r>
            <a:r>
              <a:rPr lang="en-US" sz="3000" dirty="0" smtClean="0">
                <a:solidFill>
                  <a:schemeClr val="bg1"/>
                </a:solidFill>
              </a:rPr>
              <a:t>stressed….</a:t>
            </a:r>
            <a:endParaRPr lang="en-US" sz="3000" dirty="0">
              <a:solidFill>
                <a:schemeClr val="bg1"/>
              </a:solidFill>
            </a:endParaRPr>
          </a:p>
        </p:txBody>
      </p:sp>
      <p:sp>
        <p:nvSpPr>
          <p:cNvPr id="5" name="Title 1"/>
          <p:cNvSpPr txBox="1">
            <a:spLocks/>
          </p:cNvSpPr>
          <p:nvPr/>
        </p:nvSpPr>
        <p:spPr>
          <a:xfrm>
            <a:off x="0" y="5638800"/>
            <a:ext cx="7772400" cy="11652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a:solidFill>
                  <a:schemeClr val="bg1"/>
                </a:solidFill>
              </a:rPr>
              <a:t>[G. H. Frank, “ A Review of Research with Measures of Ego Strength Derived from MMPI and the </a:t>
            </a:r>
            <a:r>
              <a:rPr lang="en-US" sz="1200" dirty="0" err="1">
                <a:solidFill>
                  <a:schemeClr val="bg1"/>
                </a:solidFill>
              </a:rPr>
              <a:t>Rorschach,”</a:t>
            </a:r>
            <a:r>
              <a:rPr lang="en-US" sz="1200" i="1" dirty="0" err="1">
                <a:solidFill>
                  <a:schemeClr val="bg1"/>
                </a:solidFill>
              </a:rPr>
              <a:t>J</a:t>
            </a:r>
            <a:r>
              <a:rPr lang="en-US" sz="1200" i="1" dirty="0">
                <a:solidFill>
                  <a:schemeClr val="bg1"/>
                </a:solidFill>
              </a:rPr>
              <a:t>. Gen. Psychol.</a:t>
            </a:r>
            <a:r>
              <a:rPr lang="en-US" sz="1200" dirty="0">
                <a:solidFill>
                  <a:schemeClr val="bg1"/>
                </a:solidFill>
              </a:rPr>
              <a:t> 77 (1967): 183-206; S. C. </a:t>
            </a:r>
            <a:r>
              <a:rPr lang="en-US" sz="1200" dirty="0" err="1">
                <a:solidFill>
                  <a:schemeClr val="bg1"/>
                </a:solidFill>
              </a:rPr>
              <a:t>Kobasa</a:t>
            </a:r>
            <a:r>
              <a:rPr lang="en-US" sz="1200" dirty="0">
                <a:solidFill>
                  <a:schemeClr val="bg1"/>
                </a:solidFill>
              </a:rPr>
              <a:t> et al., “ Hardiness and Health. A Prospective Study,” </a:t>
            </a:r>
            <a:r>
              <a:rPr lang="en-US" sz="1200" i="1" dirty="0">
                <a:solidFill>
                  <a:schemeClr val="bg1"/>
                </a:solidFill>
              </a:rPr>
              <a:t>J. Personal. &amp; Social Psychology </a:t>
            </a:r>
            <a:r>
              <a:rPr lang="en-US" sz="1200" dirty="0">
                <a:solidFill>
                  <a:schemeClr val="bg1"/>
                </a:solidFill>
              </a:rPr>
              <a:t>42 (1982): 168-77; S. C. </a:t>
            </a:r>
            <a:r>
              <a:rPr lang="en-US" sz="1200" dirty="0" err="1">
                <a:solidFill>
                  <a:schemeClr val="bg1"/>
                </a:solidFill>
              </a:rPr>
              <a:t>Kobasa</a:t>
            </a:r>
            <a:r>
              <a:rPr lang="en-US" sz="1200" dirty="0">
                <a:solidFill>
                  <a:schemeClr val="bg1"/>
                </a:solidFill>
              </a:rPr>
              <a:t>, “Stressful Life Events, Personality, and Health. An Inquiry into Hardiness,” </a:t>
            </a:r>
            <a:r>
              <a:rPr lang="en-US" sz="1200" i="1" dirty="0">
                <a:solidFill>
                  <a:schemeClr val="bg1"/>
                </a:solidFill>
              </a:rPr>
              <a:t>J. Personal. &amp; Social Psychology</a:t>
            </a:r>
            <a:r>
              <a:rPr lang="en-US" sz="1200" dirty="0">
                <a:solidFill>
                  <a:schemeClr val="bg1"/>
                </a:solidFill>
              </a:rPr>
              <a:t> 27, no.1 (1979): 1-11.]</a:t>
            </a: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
        <p:nvSpPr>
          <p:cNvPr id="8" name="Title 1"/>
          <p:cNvSpPr>
            <a:spLocks noGrp="1"/>
          </p:cNvSpPr>
          <p:nvPr>
            <p:ph type="ctrTitle"/>
          </p:nvPr>
        </p:nvSpPr>
        <p:spPr>
          <a:xfrm>
            <a:off x="0" y="0"/>
            <a:ext cx="7772400" cy="838200"/>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11616967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1500" accel="50000" decel="50000" autoRev="1" fill="hold">
                                          <p:stCondLst>
                                            <p:cond delay="0"/>
                                          </p:stCondLst>
                                        </p:cTn>
                                        <p:tgtEl>
                                          <p:spTgt spid="6"/>
                                        </p:tgtEl>
                                        <p:attrNameLst>
                                          <p:attrName>ppt_x</p:attrName>
                                          <p:attrName>ppt_y</p:attrName>
                                        </p:attrNameLst>
                                      </p:cBhvr>
                                    </p:animMotion>
                                    <p:animRot by="1500000">
                                      <p:cBhvr>
                                        <p:cTn id="7" dur="750" fill="hold">
                                          <p:stCondLst>
                                            <p:cond delay="0"/>
                                          </p:stCondLst>
                                        </p:cTn>
                                        <p:tgtEl>
                                          <p:spTgt spid="6"/>
                                        </p:tgtEl>
                                        <p:attrNameLst>
                                          <p:attrName>r</p:attrName>
                                        </p:attrNameLst>
                                      </p:cBhvr>
                                    </p:animRot>
                                    <p:animRot by="-1500000">
                                      <p:cBhvr>
                                        <p:cTn id="8" dur="750" fill="hold">
                                          <p:stCondLst>
                                            <p:cond delay="750"/>
                                          </p:stCondLst>
                                        </p:cTn>
                                        <p:tgtEl>
                                          <p:spTgt spid="6"/>
                                        </p:tgtEl>
                                        <p:attrNameLst>
                                          <p:attrName>r</p:attrName>
                                        </p:attrNameLst>
                                      </p:cBhvr>
                                    </p:animRot>
                                    <p:animRot by="-1500000">
                                      <p:cBhvr>
                                        <p:cTn id="9" dur="750" fill="hold">
                                          <p:stCondLst>
                                            <p:cond delay="1500"/>
                                          </p:stCondLst>
                                        </p:cTn>
                                        <p:tgtEl>
                                          <p:spTgt spid="6"/>
                                        </p:tgtEl>
                                        <p:attrNameLst>
                                          <p:attrName>r</p:attrName>
                                        </p:attrNameLst>
                                      </p:cBhvr>
                                    </p:animRot>
                                    <p:animRot by="1500000">
                                      <p:cBhvr>
                                        <p:cTn id="10" dur="750" fill="hold">
                                          <p:stCondLst>
                                            <p:cond delay="2250"/>
                                          </p:stCondLst>
                                        </p:cTn>
                                        <p:tgtEl>
                                          <p:spTgt spid="6"/>
                                        </p:tgtEl>
                                        <p:attrNameLst>
                                          <p:attrName>r</p:attrName>
                                        </p:attrNameLst>
                                      </p:cBhvr>
                                    </p:animRot>
                                  </p:childTnLst>
                                </p:cTn>
                              </p:par>
                            </p:childTnLst>
                          </p:cTn>
                        </p:par>
                        <p:par>
                          <p:cTn id="11" fill="hold">
                            <p:stCondLst>
                              <p:cond delay="11700"/>
                            </p:stCondLst>
                            <p:childTnLst>
                              <p:par>
                                <p:cTn id="12" presetID="10" presetClass="entr" presetSubtype="0"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51797" y="0"/>
            <a:ext cx="7772400" cy="52578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0" dirty="0" smtClean="0">
                <a:solidFill>
                  <a:schemeClr val="bg1"/>
                </a:solidFill>
              </a:rPr>
              <a:t>…one </a:t>
            </a:r>
            <a:r>
              <a:rPr lang="en-US" sz="12000" dirty="0">
                <a:solidFill>
                  <a:schemeClr val="bg1"/>
                </a:solidFill>
              </a:rPr>
              <a:t>group exhibited a </a:t>
            </a:r>
            <a:r>
              <a:rPr lang="en-US" sz="12000" dirty="0" smtClean="0">
                <a:solidFill>
                  <a:schemeClr val="bg1"/>
                </a:solidFill>
              </a:rPr>
              <a:t>high instance of illness </a:t>
            </a:r>
            <a:r>
              <a:rPr lang="en-US" sz="12000" dirty="0">
                <a:solidFill>
                  <a:schemeClr val="bg1"/>
                </a:solidFill>
              </a:rPr>
              <a:t>whereas the other group had no illnesses.  The scientists found that the individuals with high stress and no illness had a strong commitment to themselves, had a vigorous attitude toward the world around them, looked for meaning in the events that took place, and believed that they had some control over every situation.  The executives who succumbed to illness, on the other hand, felt powerless, were nihilistic, and believed they  had little or no control over what happened to them.  They felt that they were the pawns of outside forces</a:t>
            </a:r>
            <a:r>
              <a:rPr lang="en-US" sz="12000" dirty="0" smtClean="0">
                <a:solidFill>
                  <a:schemeClr val="bg1"/>
                </a:solidFill>
              </a:rPr>
              <a:t>. P. 165</a:t>
            </a:r>
            <a:r>
              <a:rPr lang="en-US" dirty="0">
                <a:solidFill>
                  <a:schemeClr val="bg1"/>
                </a:solidFill>
              </a:rPr>
              <a:t>  </a:t>
            </a:r>
          </a:p>
        </p:txBody>
      </p:sp>
      <p:sp>
        <p:nvSpPr>
          <p:cNvPr id="5" name="Title 1"/>
          <p:cNvSpPr txBox="1">
            <a:spLocks/>
          </p:cNvSpPr>
          <p:nvPr/>
        </p:nvSpPr>
        <p:spPr>
          <a:xfrm>
            <a:off x="0" y="5692775"/>
            <a:ext cx="7772400" cy="11652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a:solidFill>
                  <a:schemeClr val="bg1"/>
                </a:solidFill>
              </a:rPr>
              <a:t>[G. H. Frank, “ A Review of Research with Measures of Ego Strength Derived from MMPI and the </a:t>
            </a:r>
            <a:r>
              <a:rPr lang="en-US" sz="1200" dirty="0" err="1">
                <a:solidFill>
                  <a:schemeClr val="bg1"/>
                </a:solidFill>
              </a:rPr>
              <a:t>Rorschach,”</a:t>
            </a:r>
            <a:r>
              <a:rPr lang="en-US" sz="1200" i="1" dirty="0" err="1">
                <a:solidFill>
                  <a:schemeClr val="bg1"/>
                </a:solidFill>
              </a:rPr>
              <a:t>J</a:t>
            </a:r>
            <a:r>
              <a:rPr lang="en-US" sz="1200" i="1" dirty="0">
                <a:solidFill>
                  <a:schemeClr val="bg1"/>
                </a:solidFill>
              </a:rPr>
              <a:t>. Gen. Psychol.</a:t>
            </a:r>
            <a:r>
              <a:rPr lang="en-US" sz="1200" dirty="0">
                <a:solidFill>
                  <a:schemeClr val="bg1"/>
                </a:solidFill>
              </a:rPr>
              <a:t> 77 (1967): 183-206; S. C. </a:t>
            </a:r>
            <a:r>
              <a:rPr lang="en-US" sz="1200" dirty="0" err="1">
                <a:solidFill>
                  <a:schemeClr val="bg1"/>
                </a:solidFill>
              </a:rPr>
              <a:t>Kobasa</a:t>
            </a:r>
            <a:r>
              <a:rPr lang="en-US" sz="1200" dirty="0">
                <a:solidFill>
                  <a:schemeClr val="bg1"/>
                </a:solidFill>
              </a:rPr>
              <a:t> et al., “ Hardiness and Health. A Prospective Study,” </a:t>
            </a:r>
            <a:r>
              <a:rPr lang="en-US" sz="1200" i="1" dirty="0">
                <a:solidFill>
                  <a:schemeClr val="bg1"/>
                </a:solidFill>
              </a:rPr>
              <a:t>J. Personal. &amp; Social Psychology </a:t>
            </a:r>
            <a:r>
              <a:rPr lang="en-US" sz="1200" dirty="0">
                <a:solidFill>
                  <a:schemeClr val="bg1"/>
                </a:solidFill>
              </a:rPr>
              <a:t>42 (1982): 168-77; S. C. </a:t>
            </a:r>
            <a:r>
              <a:rPr lang="en-US" sz="1200" dirty="0" err="1">
                <a:solidFill>
                  <a:schemeClr val="bg1"/>
                </a:solidFill>
              </a:rPr>
              <a:t>Kobasa</a:t>
            </a:r>
            <a:r>
              <a:rPr lang="en-US" sz="1200" dirty="0">
                <a:solidFill>
                  <a:schemeClr val="bg1"/>
                </a:solidFill>
              </a:rPr>
              <a:t>, “Stressful Life Events, Personality, and Health. An Inquiry into Hardiness,” </a:t>
            </a:r>
            <a:r>
              <a:rPr lang="en-US" sz="1200" i="1" dirty="0">
                <a:solidFill>
                  <a:schemeClr val="bg1"/>
                </a:solidFill>
              </a:rPr>
              <a:t>J. Personal. &amp; Social Psychology</a:t>
            </a:r>
            <a:r>
              <a:rPr lang="en-US" sz="1200" dirty="0">
                <a:solidFill>
                  <a:schemeClr val="bg1"/>
                </a:solidFill>
              </a:rPr>
              <a:t> 27, no.1 (1979): 1-11.]</a:t>
            </a: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Tree>
    <p:extLst>
      <p:ext uri="{BB962C8B-B14F-4D97-AF65-F5344CB8AC3E}">
        <p14:creationId xmlns:p14="http://schemas.microsoft.com/office/powerpoint/2010/main" val="3923946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066800"/>
            <a:ext cx="7772400" cy="54102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While executives may find many sources of flow in their work, what of the clerical workers, salespeople, service employees?  The people, who clean the offices, unload the trucks, answer irate customers on the phone all day?  How much flow do they experience on the job?  In many organizations, management…does not consider it the firm’s responsibility to see to it that every employee has a job that is worth doing for its own sake, and in which one can grow…This …attitude…is simply not good business. ” p.205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pic>
        <p:nvPicPr>
          <p:cNvPr id="9" name="Angels (Footsteps) - Jeff Beck Compilation.p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486400" y="228600"/>
            <a:ext cx="609600" cy="609600"/>
          </a:xfrm>
          <a:prstGeom prst="rect">
            <a:avLst/>
          </a:prstGeom>
        </p:spPr>
      </p:pic>
    </p:spTree>
    <p:extLst>
      <p:ext uri="{BB962C8B-B14F-4D97-AF65-F5344CB8AC3E}">
        <p14:creationId xmlns:p14="http://schemas.microsoft.com/office/powerpoint/2010/main" val="42334962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5" presetClass="emph" presetSubtype="0" grpId="0" nodeType="withEffect">
                                  <p:stCondLst>
                                    <p:cond delay="0"/>
                                  </p:stCondLst>
                                  <p:iterate type="lt">
                                    <p:tmAbs val="0"/>
                                  </p:iterate>
                                  <p:childTnLst>
                                    <p:set>
                                      <p:cBhvr override="childStyle">
                                        <p:cTn id="8" dur="1000"/>
                                        <p:tgtEl>
                                          <p:spTgt spid="7"/>
                                        </p:tgtEl>
                                        <p:attrNameLst>
                                          <p:attrName>style.fontWeight</p:attrName>
                                        </p:attrNameLst>
                                      </p:cBhvr>
                                      <p:to>
                                        <p:strVal val="bold"/>
                                      </p:to>
                                    </p:set>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3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3" fill="hold" display="0">
                  <p:stCondLst>
                    <p:cond delay="indefinite"/>
                  </p:stCondLst>
                  <p:endCondLst>
                    <p:cond evt="onStopAudio" delay="0">
                      <p:tgtEl>
                        <p:sldTgt/>
                      </p:tgtEl>
                    </p:cond>
                  </p:endCondLst>
                </p:cTn>
                <p:tgtEl>
                  <p:spTgt spid="9"/>
                </p:tgtEl>
              </p:cMediaNode>
            </p:audio>
          </p:childTnLst>
        </p:cTn>
      </p:par>
    </p:tnLst>
    <p:bldLst>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
        <p:nvSpPr>
          <p:cNvPr id="7" name="Title 1"/>
          <p:cNvSpPr txBox="1">
            <a:spLocks/>
          </p:cNvSpPr>
          <p:nvPr/>
        </p:nvSpPr>
        <p:spPr>
          <a:xfrm>
            <a:off x="0" y="990600"/>
            <a:ext cx="7772400" cy="5486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“How well </a:t>
            </a:r>
            <a:r>
              <a:rPr lang="en-US" sz="3000" dirty="0">
                <a:solidFill>
                  <a:schemeClr val="bg1"/>
                </a:solidFill>
              </a:rPr>
              <a:t>your life’s blood flows through your heart, arteries, and veins is linked to the degree to which joy </a:t>
            </a:r>
            <a:r>
              <a:rPr lang="en-US" sz="3000" dirty="0" smtClean="0">
                <a:solidFill>
                  <a:schemeClr val="bg1"/>
                </a:solidFill>
              </a:rPr>
              <a:t>flows </a:t>
            </a:r>
            <a:r>
              <a:rPr lang="en-US" sz="3000" dirty="0">
                <a:solidFill>
                  <a:schemeClr val="bg1"/>
                </a:solidFill>
              </a:rPr>
              <a:t>through your </a:t>
            </a:r>
            <a:r>
              <a:rPr lang="en-US" sz="3000" dirty="0" smtClean="0">
                <a:solidFill>
                  <a:schemeClr val="bg1"/>
                </a:solidFill>
              </a:rPr>
              <a:t>life…we </a:t>
            </a:r>
            <a:r>
              <a:rPr lang="en-US" sz="3000" dirty="0">
                <a:solidFill>
                  <a:schemeClr val="bg1"/>
                </a:solidFill>
              </a:rPr>
              <a:t>know the unresolved and unexpressed anger, sadness, and fear actually cause vasoconstriction, a tightening of the blood vessels connected to the heart.  When you feel anger or fear, these blood vessels constrict in response to an outpouring of chemicals  from the sympathetic nervous </a:t>
            </a:r>
            <a:r>
              <a:rPr lang="en-US" sz="3000" dirty="0" smtClean="0">
                <a:solidFill>
                  <a:schemeClr val="bg1"/>
                </a:solidFill>
              </a:rPr>
              <a:t>system….”</a:t>
            </a:r>
            <a:r>
              <a:rPr lang="en-US" sz="3000" dirty="0">
                <a:solidFill>
                  <a:schemeClr val="bg1"/>
                </a:solidFill>
              </a:rPr>
              <a:t> </a:t>
            </a:r>
          </a:p>
        </p:txBody>
      </p:sp>
    </p:spTree>
    <p:extLst>
      <p:ext uri="{BB962C8B-B14F-4D97-AF65-F5344CB8AC3E}">
        <p14:creationId xmlns:p14="http://schemas.microsoft.com/office/powerpoint/2010/main" val="11918971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grpId="0" nodeType="withEffect">
                                  <p:stCondLst>
                                    <p:cond delay="1000"/>
                                  </p:stCondLst>
                                  <p:iterate type="lt">
                                    <p:tmAbs val="25"/>
                                  </p:iterate>
                                  <p:childTnLst>
                                    <p:set>
                                      <p:cBhvr override="childStyle">
                                        <p:cTn id="6" dur="1000"/>
                                        <p:tgtEl>
                                          <p:spTgt spid="6"/>
                                        </p:tgtEl>
                                        <p:attrNameLst>
                                          <p:attrName>style.fontWeight</p:attrName>
                                        </p:attrNameLst>
                                      </p:cBhvr>
                                      <p:to>
                                        <p:strVal val="bold"/>
                                      </p:to>
                                    </p:set>
                                  </p:childTnLst>
                                </p:cTn>
                              </p:par>
                            </p:childTnLst>
                          </p:cTn>
                        </p:par>
                        <p:par>
                          <p:cTn id="7" fill="hold">
                            <p:stCondLst>
                              <p:cond delay="2725"/>
                            </p:stCondLst>
                            <p:childTnLst>
                              <p:par>
                                <p:cTn id="8" presetID="10" presetClass="entr" presetSubtype="0" fill="hold" grpId="0"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
        <p:nvSpPr>
          <p:cNvPr id="7" name="Title 1"/>
          <p:cNvSpPr txBox="1">
            <a:spLocks/>
          </p:cNvSpPr>
          <p:nvPr/>
        </p:nvSpPr>
        <p:spPr>
          <a:xfrm>
            <a:off x="0" y="0"/>
            <a:ext cx="7772400" cy="3200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“…In </a:t>
            </a:r>
            <a:r>
              <a:rPr lang="en-US" sz="3000" dirty="0">
                <a:solidFill>
                  <a:schemeClr val="bg1"/>
                </a:solidFill>
              </a:rPr>
              <a:t>contrast, joy and love open up the blood vessels and creates more blood flow to your heart.  This is not to say, though, that you should never feel fear or anger.  Feeling and expressing </a:t>
            </a:r>
            <a:r>
              <a:rPr lang="en-US" sz="3000" i="1" dirty="0">
                <a:solidFill>
                  <a:schemeClr val="bg1"/>
                </a:solidFill>
              </a:rPr>
              <a:t>all</a:t>
            </a:r>
            <a:r>
              <a:rPr lang="en-US" sz="3000" dirty="0">
                <a:solidFill>
                  <a:schemeClr val="bg1"/>
                </a:solidFill>
              </a:rPr>
              <a:t> emotions, in a </a:t>
            </a:r>
            <a:r>
              <a:rPr lang="en-US" sz="3000" dirty="0" smtClean="0">
                <a:solidFill>
                  <a:schemeClr val="bg1"/>
                </a:solidFill>
              </a:rPr>
              <a:t>balanced </a:t>
            </a:r>
            <a:r>
              <a:rPr lang="en-US" sz="3000" dirty="0">
                <a:solidFill>
                  <a:schemeClr val="bg1"/>
                </a:solidFill>
              </a:rPr>
              <a:t>way, is essential to health …”</a:t>
            </a:r>
            <a:r>
              <a:rPr lang="en-US" sz="3000" dirty="0" smtClean="0">
                <a:solidFill>
                  <a:schemeClr val="bg1"/>
                </a:solidFill>
              </a:rPr>
              <a:t> p. 219</a:t>
            </a:r>
            <a:r>
              <a:rPr lang="en-US" sz="3200" dirty="0" smtClean="0">
                <a:solidFill>
                  <a:schemeClr val="bg1"/>
                </a:solidFill>
              </a:rPr>
              <a:t> </a:t>
            </a:r>
            <a:r>
              <a:rPr lang="en-US" sz="1200" dirty="0">
                <a:solidFill>
                  <a:schemeClr val="bg1"/>
                </a:solidFill>
              </a:rPr>
              <a:t>(</a:t>
            </a:r>
            <a:r>
              <a:rPr lang="en-US" sz="1200" dirty="0" smtClean="0">
                <a:solidFill>
                  <a:schemeClr val="bg1"/>
                </a:solidFill>
              </a:rPr>
              <a:t>Schultz, M. L., 1998)</a:t>
            </a:r>
            <a:endParaRPr lang="en-US" sz="3000" dirty="0">
              <a:solidFill>
                <a:schemeClr val="bg1"/>
              </a:solidFill>
            </a:endParaRPr>
          </a:p>
        </p:txBody>
      </p:sp>
    </p:spTree>
    <p:extLst>
      <p:ext uri="{BB962C8B-B14F-4D97-AF65-F5344CB8AC3E}">
        <p14:creationId xmlns:p14="http://schemas.microsoft.com/office/powerpoint/2010/main" val="29864249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
        <p:nvSpPr>
          <p:cNvPr id="7" name="Title 1"/>
          <p:cNvSpPr txBox="1">
            <a:spLocks/>
          </p:cNvSpPr>
          <p:nvPr/>
        </p:nvSpPr>
        <p:spPr>
          <a:xfrm>
            <a:off x="0" y="685800"/>
            <a:ext cx="7772400" cy="5486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“In </a:t>
            </a:r>
            <a:r>
              <a:rPr lang="en-US" sz="3000" dirty="0">
                <a:solidFill>
                  <a:schemeClr val="bg1"/>
                </a:solidFill>
              </a:rPr>
              <a:t>looking at victims of extreme events, such as survivors of concentration camps and disasters, researchers have found that those who did well and had good emotional health were those who had a hardy attitude.  They didn’t succumb to feelings of </a:t>
            </a:r>
            <a:r>
              <a:rPr lang="en-US" sz="3000" dirty="0" smtClean="0">
                <a:solidFill>
                  <a:schemeClr val="bg1"/>
                </a:solidFill>
              </a:rPr>
              <a:t>victimization</a:t>
            </a:r>
            <a:r>
              <a:rPr lang="en-US" sz="3000" dirty="0">
                <a:solidFill>
                  <a:schemeClr val="bg1"/>
                </a:solidFill>
              </a:rPr>
              <a:t>…..At the same time, they didn’t become overly hardy and refuse to acknowledge the grief and pain of their situation.”</a:t>
            </a:r>
            <a:r>
              <a:rPr lang="en-US" sz="3000" dirty="0" smtClean="0">
                <a:solidFill>
                  <a:schemeClr val="bg1"/>
                </a:solidFill>
              </a:rPr>
              <a:t> p.165</a:t>
            </a:r>
            <a:endParaRPr lang="en-US" sz="3000" dirty="0">
              <a:solidFill>
                <a:schemeClr val="bg1"/>
              </a:solidFill>
            </a:endParaRPr>
          </a:p>
        </p:txBody>
      </p:sp>
      <p:sp>
        <p:nvSpPr>
          <p:cNvPr id="9" name="Title 1"/>
          <p:cNvSpPr txBox="1">
            <a:spLocks/>
          </p:cNvSpPr>
          <p:nvPr/>
        </p:nvSpPr>
        <p:spPr>
          <a:xfrm>
            <a:off x="0" y="6019800"/>
            <a:ext cx="77724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 dirty="0">
                <a:solidFill>
                  <a:schemeClr val="bg1"/>
                </a:solidFill>
              </a:rPr>
              <a:t>[G. H. Frank, “ A Review of Research with Measures of Ego Strength Derived from MMPI and the </a:t>
            </a:r>
            <a:r>
              <a:rPr lang="en-US" sz="1200" dirty="0" err="1">
                <a:solidFill>
                  <a:schemeClr val="bg1"/>
                </a:solidFill>
              </a:rPr>
              <a:t>Rorschach,”</a:t>
            </a:r>
            <a:r>
              <a:rPr lang="en-US" sz="1200" i="1" dirty="0" err="1">
                <a:solidFill>
                  <a:schemeClr val="bg1"/>
                </a:solidFill>
              </a:rPr>
              <a:t>J</a:t>
            </a:r>
            <a:r>
              <a:rPr lang="en-US" sz="1200" i="1" dirty="0">
                <a:solidFill>
                  <a:schemeClr val="bg1"/>
                </a:solidFill>
              </a:rPr>
              <a:t>. Gen. Psychol.</a:t>
            </a:r>
            <a:r>
              <a:rPr lang="en-US" sz="1200" dirty="0">
                <a:solidFill>
                  <a:schemeClr val="bg1"/>
                </a:solidFill>
              </a:rPr>
              <a:t> 77 (1967): 183-206; S. C. </a:t>
            </a:r>
            <a:r>
              <a:rPr lang="en-US" sz="1200" dirty="0" err="1">
                <a:solidFill>
                  <a:schemeClr val="bg1"/>
                </a:solidFill>
              </a:rPr>
              <a:t>Kobasa</a:t>
            </a:r>
            <a:r>
              <a:rPr lang="en-US" sz="1200" dirty="0">
                <a:solidFill>
                  <a:schemeClr val="bg1"/>
                </a:solidFill>
              </a:rPr>
              <a:t> et al., “ Hardiness and Health. A Prospective Study,” </a:t>
            </a:r>
            <a:r>
              <a:rPr lang="en-US" sz="1200" i="1" dirty="0">
                <a:solidFill>
                  <a:schemeClr val="bg1"/>
                </a:solidFill>
              </a:rPr>
              <a:t>J. Personal. &amp; Social Psychology </a:t>
            </a:r>
            <a:r>
              <a:rPr lang="en-US" sz="1200" dirty="0">
                <a:solidFill>
                  <a:schemeClr val="bg1"/>
                </a:solidFill>
              </a:rPr>
              <a:t>42 (1982): 168-77; S. C. </a:t>
            </a:r>
            <a:r>
              <a:rPr lang="en-US" sz="1200" dirty="0" err="1">
                <a:solidFill>
                  <a:schemeClr val="bg1"/>
                </a:solidFill>
              </a:rPr>
              <a:t>Kobasa</a:t>
            </a:r>
            <a:r>
              <a:rPr lang="en-US" sz="1200" dirty="0">
                <a:solidFill>
                  <a:schemeClr val="bg1"/>
                </a:solidFill>
              </a:rPr>
              <a:t>, “Stressful Life Events, Personality, and Health. An Inquiry into Hardiness,” </a:t>
            </a:r>
            <a:r>
              <a:rPr lang="en-US" sz="1200" i="1" dirty="0">
                <a:solidFill>
                  <a:schemeClr val="bg1"/>
                </a:solidFill>
              </a:rPr>
              <a:t>J. Personal. &amp; Social Psychology</a:t>
            </a:r>
            <a:r>
              <a:rPr lang="en-US" sz="1200" dirty="0">
                <a:solidFill>
                  <a:schemeClr val="bg1"/>
                </a:solidFill>
              </a:rPr>
              <a:t> 27, no.1 (1979): 1-11.]</a:t>
            </a:r>
          </a:p>
        </p:txBody>
      </p:sp>
    </p:spTree>
    <p:extLst>
      <p:ext uri="{BB962C8B-B14F-4D97-AF65-F5344CB8AC3E}">
        <p14:creationId xmlns:p14="http://schemas.microsoft.com/office/powerpoint/2010/main" val="29314599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685800"/>
            <a:ext cx="7772400" cy="2438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Stressors can originate from, “…the external  environment…or…within the body…. [For example] low blood sugar level, increased acidity of the extracellular fluid, pain, or unpleasant thoughts.” p. </a:t>
            </a:r>
            <a:r>
              <a:rPr lang="en-US" sz="3000" dirty="0" smtClean="0">
                <a:solidFill>
                  <a:schemeClr val="bg1"/>
                </a:solidFill>
              </a:rPr>
              <a:t>10-11</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5" name="Title 1"/>
          <p:cNvSpPr txBox="1">
            <a:spLocks/>
          </p:cNvSpPr>
          <p:nvPr/>
        </p:nvSpPr>
        <p:spPr>
          <a:xfrm>
            <a:off x="0" y="3200400"/>
            <a:ext cx="7772400" cy="37338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If the body did not have a homeostatic mechanism for reducing [ the effects of a stressor, such as] the amount of acid, the extra cellular fluid would become too acidic and destroy the cells.  Every body structure, from the cellular to the systemic level, contributes in some way to keeping the internal environment within normal limits.” p. </a:t>
            </a:r>
            <a:r>
              <a:rPr lang="en-US" sz="3000" dirty="0" smtClean="0">
                <a:solidFill>
                  <a:schemeClr val="bg1"/>
                </a:solidFill>
              </a:rPr>
              <a:t>10-11</a:t>
            </a:r>
            <a:r>
              <a:rPr lang="en-US" sz="1200" dirty="0" smtClean="0">
                <a:solidFill>
                  <a:schemeClr val="bg1"/>
                </a:solidFill>
              </a:rPr>
              <a:t>(</a:t>
            </a:r>
            <a:r>
              <a:rPr lang="en-US" sz="1200" dirty="0" err="1" smtClean="0">
                <a:solidFill>
                  <a:schemeClr val="bg1"/>
                </a:solidFill>
              </a:rPr>
              <a:t>Tortora</a:t>
            </a:r>
            <a:r>
              <a:rPr lang="en-US" sz="1200" dirty="0" smtClean="0">
                <a:solidFill>
                  <a:schemeClr val="bg1"/>
                </a:solidFill>
              </a:rPr>
              <a:t> &amp; Reynolds, 1993).</a:t>
            </a:r>
            <a:endParaRPr lang="en-US" sz="12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0"/>
            <a:ext cx="7772400" cy="838200"/>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23698647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grpId="0" nodeType="withEffect">
                                  <p:stCondLst>
                                    <p:cond delay="0"/>
                                  </p:stCondLst>
                                  <p:childTnLst>
                                    <p:anim calcmode="discrete" valueType="str">
                                      <p:cBhvr override="childStyle">
                                        <p:cTn id="6" dur="2000" fill="hold"/>
                                        <p:tgtEl>
                                          <p:spTgt spid="6"/>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0" presetClass="entr" presetSubtype="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2000"/>
                                        <p:tgtEl>
                                          <p:spTgt spid="5"/>
                                        </p:tgtEl>
                                      </p:cBhvr>
                                    </p:animEffect>
                                  </p:childTnLst>
                                </p:cTn>
                              </p:par>
                            </p:childTnLst>
                          </p:cTn>
                        </p:par>
                        <p:par>
                          <p:cTn id="11" fill="hold">
                            <p:stCondLst>
                              <p:cond delay="4000"/>
                            </p:stCondLst>
                            <p:childTnLst>
                              <p:par>
                                <p:cTn id="12" presetID="10" presetClass="entr" presetSubtype="0" fill="hold" grpId="0" nodeType="afterEffect">
                                  <p:stCondLst>
                                    <p:cond delay="9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0"/>
            <a:ext cx="7772400" cy="838200"/>
          </a:xfrm>
        </p:spPr>
        <p:txBody>
          <a:bodyPr/>
          <a:lstStyle/>
          <a:p>
            <a:pPr algn="l"/>
            <a:r>
              <a:rPr lang="en-US" b="1" dirty="0" smtClean="0">
                <a:solidFill>
                  <a:schemeClr val="bg1"/>
                </a:solidFill>
              </a:rPr>
              <a:t>Did you know…?</a:t>
            </a:r>
            <a:endParaRPr lang="en-US" b="1" dirty="0">
              <a:solidFill>
                <a:schemeClr val="bg1"/>
              </a:solidFill>
            </a:endParaRPr>
          </a:p>
        </p:txBody>
      </p:sp>
      <p:sp>
        <p:nvSpPr>
          <p:cNvPr id="7" name="Title 1"/>
          <p:cNvSpPr txBox="1">
            <a:spLocks/>
          </p:cNvSpPr>
          <p:nvPr/>
        </p:nvSpPr>
        <p:spPr>
          <a:xfrm>
            <a:off x="0" y="157797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“Walter B. Cannon (1871-1945) an American physiologist …coined the term homeostasis,…” </a:t>
            </a:r>
          </a:p>
          <a:p>
            <a:r>
              <a:rPr lang="en-US" sz="3000" dirty="0" smtClean="0">
                <a:solidFill>
                  <a:schemeClr val="bg1"/>
                </a:solidFill>
              </a:rPr>
              <a:t>p. 10-11</a:t>
            </a:r>
            <a:r>
              <a:rPr lang="en-US" sz="1200" dirty="0" smtClean="0">
                <a:solidFill>
                  <a:schemeClr val="bg1"/>
                </a:solidFill>
              </a:rPr>
              <a:t> </a:t>
            </a:r>
            <a:r>
              <a:rPr lang="en-US" sz="1200" dirty="0" smtClean="0">
                <a:solidFill>
                  <a:schemeClr val="bg1"/>
                </a:solidFill>
              </a:rPr>
              <a:t>(</a:t>
            </a:r>
            <a:r>
              <a:rPr lang="en-US" sz="1200" dirty="0" err="1" smtClean="0">
                <a:solidFill>
                  <a:schemeClr val="bg1"/>
                </a:solidFill>
              </a:rPr>
              <a:t>Tortora</a:t>
            </a:r>
            <a:r>
              <a:rPr lang="en-US" sz="1200" dirty="0" smtClean="0">
                <a:solidFill>
                  <a:schemeClr val="bg1"/>
                </a:solidFill>
              </a:rPr>
              <a:t> &amp; Reynolds, 1993).</a:t>
            </a:r>
            <a:endParaRPr lang="en-US" sz="1200" dirty="0">
              <a:solidFill>
                <a:schemeClr val="bg1"/>
              </a:solidFill>
            </a:endParaRPr>
          </a:p>
        </p:txBody>
      </p:sp>
      <p:sp>
        <p:nvSpPr>
          <p:cNvPr id="9" name="Title 1"/>
          <p:cNvSpPr txBox="1">
            <a:spLocks/>
          </p:cNvSpPr>
          <p:nvPr/>
        </p:nvSpPr>
        <p:spPr>
          <a:xfrm>
            <a:off x="0" y="3962400"/>
            <a:ext cx="7772400" cy="17748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“Any stimulus that produces a stress response is called a stressor…Stressors vary among different people and even in the same person at different times.” p. </a:t>
            </a:r>
            <a:r>
              <a:rPr lang="en-US" sz="3000" dirty="0" smtClean="0">
                <a:solidFill>
                  <a:schemeClr val="bg1"/>
                </a:solidFill>
              </a:rPr>
              <a:t>556-557</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Tree>
    <p:extLst>
      <p:ext uri="{BB962C8B-B14F-4D97-AF65-F5344CB8AC3E}">
        <p14:creationId xmlns:p14="http://schemas.microsoft.com/office/powerpoint/2010/main" val="28014991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par>
                          <p:cTn id="8" fill="hold">
                            <p:stCondLst>
                              <p:cond delay="2000"/>
                            </p:stCondLst>
                            <p:childTnLst>
                              <p:par>
                                <p:cTn id="9" presetID="10" presetClass="entr" presetSubtype="0" fill="hold" grpId="0"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457200" y="457200"/>
            <a:ext cx="8153400" cy="6172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a:solidFill>
                  <a:schemeClr val="bg1">
                    <a:lumMod val="50000"/>
                  </a:schemeClr>
                </a:solidFill>
              </a:rPr>
              <a:t>PHYSIOLOGICALSOCIOLOGICALPSYCHOLOGICAL</a:t>
            </a:r>
          </a:p>
          <a:p>
            <a:r>
              <a:rPr lang="en-US" sz="3200" dirty="0">
                <a:solidFill>
                  <a:schemeClr val="bg1">
                    <a:lumMod val="50000"/>
                  </a:schemeClr>
                </a:solidFill>
              </a:rPr>
              <a:t>SOCIOLOGICALPSYCHOLOGICALPHYSIOLOGICAL</a:t>
            </a:r>
          </a:p>
          <a:p>
            <a:r>
              <a:rPr lang="en-US" sz="3200" dirty="0">
                <a:solidFill>
                  <a:schemeClr val="bg1">
                    <a:lumMod val="50000"/>
                  </a:schemeClr>
                </a:solidFill>
              </a:rPr>
              <a:t>PSYCHOLOGICALSOCIOLOGICALPSYCHOLOGICAL</a:t>
            </a:r>
          </a:p>
          <a:p>
            <a:r>
              <a:rPr lang="en-US" sz="3200" dirty="0">
                <a:solidFill>
                  <a:schemeClr val="bg1">
                    <a:lumMod val="50000"/>
                  </a:schemeClr>
                </a:solidFill>
              </a:rPr>
              <a:t>SOCIOLOGICALPHYSIOLOGICALPSYCHOLOGICAL</a:t>
            </a:r>
          </a:p>
          <a:p>
            <a:r>
              <a:rPr lang="en-US" sz="3200" dirty="0">
                <a:solidFill>
                  <a:schemeClr val="bg1">
                    <a:lumMod val="50000"/>
                  </a:schemeClr>
                </a:solidFill>
              </a:rPr>
              <a:t>PHYSIOLOGICALPSYCHOLOGICALSOCIOLOGICAL</a:t>
            </a:r>
          </a:p>
          <a:p>
            <a:r>
              <a:rPr lang="en-US" sz="3200" dirty="0">
                <a:solidFill>
                  <a:schemeClr val="bg1">
                    <a:lumMod val="50000"/>
                  </a:schemeClr>
                </a:solidFill>
              </a:rPr>
              <a:t>PSYCHOLOGICALPHYSIOLOGICALSOCIOLOGICAL</a:t>
            </a:r>
            <a:endParaRPr lang="en-US" sz="2200" dirty="0">
              <a:solidFill>
                <a:schemeClr val="bg1">
                  <a:lumMod val="50000"/>
                </a:schemeClr>
              </a:solidFill>
            </a:endParaRPr>
          </a:p>
          <a:p>
            <a:r>
              <a:rPr lang="en-US" sz="3200" dirty="0" smtClean="0">
                <a:solidFill>
                  <a:schemeClr val="bg1">
                    <a:lumMod val="50000"/>
                  </a:schemeClr>
                </a:solidFill>
              </a:rPr>
              <a:t>PHYSIOLOGICALSOCIOLOGICALPSYCHOLOGICAL</a:t>
            </a:r>
          </a:p>
          <a:p>
            <a:r>
              <a:rPr lang="en-US" sz="3200" dirty="0" smtClean="0">
                <a:solidFill>
                  <a:schemeClr val="bg1">
                    <a:lumMod val="50000"/>
                  </a:schemeClr>
                </a:solidFill>
              </a:rPr>
              <a:t>SOCIOLOGICALPSYCHOLOGICALPHYSIOLOGICAL</a:t>
            </a:r>
          </a:p>
          <a:p>
            <a:r>
              <a:rPr lang="en-US" sz="3200" dirty="0" smtClean="0">
                <a:solidFill>
                  <a:schemeClr val="bg1">
                    <a:lumMod val="50000"/>
                  </a:schemeClr>
                </a:solidFill>
              </a:rPr>
              <a:t>PSYCHOLOGICALSOCIOLOGICALPSYCHOLOGICAL</a:t>
            </a:r>
          </a:p>
          <a:p>
            <a:r>
              <a:rPr lang="en-US" sz="3200" dirty="0" smtClean="0">
                <a:solidFill>
                  <a:schemeClr val="bg1">
                    <a:lumMod val="50000"/>
                  </a:schemeClr>
                </a:solidFill>
              </a:rPr>
              <a:t>SOCIOLOGICALPHYSIOLOGICALPSYCHOLOGICAL</a:t>
            </a:r>
          </a:p>
          <a:p>
            <a:r>
              <a:rPr lang="en-US" sz="3200" dirty="0" smtClean="0">
                <a:solidFill>
                  <a:schemeClr val="bg1">
                    <a:lumMod val="50000"/>
                  </a:schemeClr>
                </a:solidFill>
              </a:rPr>
              <a:t>PHYSIOLOGICALPSYCHOLOGICALSOCIOLOGICAL</a:t>
            </a:r>
          </a:p>
          <a:p>
            <a:r>
              <a:rPr lang="en-US" sz="3200" dirty="0" smtClean="0">
                <a:solidFill>
                  <a:schemeClr val="bg1">
                    <a:lumMod val="50000"/>
                  </a:schemeClr>
                </a:solidFill>
              </a:rPr>
              <a:t>PSYCHOLOGICALPHYSIOLOGICALSOCIOLOGICAL</a:t>
            </a:r>
            <a:endParaRPr lang="en-US" sz="2200" dirty="0">
              <a:solidFill>
                <a:schemeClr val="bg1">
                  <a:lumMod val="50000"/>
                </a:schemeClr>
              </a:solidFill>
            </a:endParaRPr>
          </a:p>
        </p:txBody>
      </p:sp>
      <p:sp>
        <p:nvSpPr>
          <p:cNvPr id="2" name="TextBox 1"/>
          <p:cNvSpPr txBox="1"/>
          <p:nvPr/>
        </p:nvSpPr>
        <p:spPr>
          <a:xfrm>
            <a:off x="2438400" y="1032331"/>
            <a:ext cx="4495800" cy="5139869"/>
          </a:xfrm>
          <a:prstGeom prst="rect">
            <a:avLst/>
          </a:prstGeom>
          <a:noFill/>
        </p:spPr>
        <p:txBody>
          <a:bodyPr wrap="square" rtlCol="0">
            <a:spAutoFit/>
          </a:bodyPr>
          <a:lstStyle/>
          <a:p>
            <a:r>
              <a:rPr lang="en-US" sz="4100" b="1" dirty="0" smtClean="0">
                <a:solidFill>
                  <a:schemeClr val="bg1"/>
                </a:solidFill>
                <a:latin typeface="Segoe Script" pitchFamily="34" charset="0"/>
              </a:rPr>
              <a:t>PLEASE click the audio icon </a:t>
            </a:r>
          </a:p>
          <a:p>
            <a:r>
              <a:rPr lang="en-US" sz="4100" b="1" dirty="0" smtClean="0">
                <a:solidFill>
                  <a:schemeClr val="bg1"/>
                </a:solidFill>
                <a:latin typeface="Segoe Script" pitchFamily="34" charset="0"/>
              </a:rPr>
              <a:t>then </a:t>
            </a:r>
            <a:r>
              <a:rPr lang="en-US" sz="4100" b="1" dirty="0">
                <a:solidFill>
                  <a:schemeClr val="bg1"/>
                </a:solidFill>
                <a:latin typeface="Segoe Script" pitchFamily="34" charset="0"/>
              </a:rPr>
              <a:t>c</a:t>
            </a:r>
            <a:r>
              <a:rPr lang="en-US" sz="4100" b="1" dirty="0" smtClean="0">
                <a:solidFill>
                  <a:schemeClr val="bg1"/>
                </a:solidFill>
                <a:latin typeface="Segoe Script" pitchFamily="34" charset="0"/>
              </a:rPr>
              <a:t>ontinue.</a:t>
            </a:r>
          </a:p>
          <a:p>
            <a:endParaRPr lang="en-US" sz="4100" b="1" dirty="0" smtClean="0">
              <a:solidFill>
                <a:schemeClr val="bg1"/>
              </a:solidFill>
              <a:latin typeface="Segoe Script" pitchFamily="34" charset="0"/>
            </a:endParaRPr>
          </a:p>
          <a:p>
            <a:r>
              <a:rPr lang="en-US" sz="4100" b="1" dirty="0" smtClean="0">
                <a:solidFill>
                  <a:schemeClr val="bg1"/>
                </a:solidFill>
                <a:latin typeface="Segoe Script" pitchFamily="34" charset="0"/>
              </a:rPr>
              <a:t>Repeat these steps whenever you encounter this symbol</a:t>
            </a:r>
            <a:endParaRPr lang="en-US" sz="4100" dirty="0">
              <a:latin typeface="Segoe Script" pitchFamily="34" charset="0"/>
            </a:endParaRPr>
          </a:p>
        </p:txBody>
      </p:sp>
      <p:pic>
        <p:nvPicPr>
          <p:cNvPr id="31" name="Nervous Track (Yellow Mix).p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267200" y="2895600"/>
            <a:ext cx="762000" cy="762000"/>
          </a:xfrm>
          <a:prstGeom prst="rect">
            <a:avLst/>
          </a:prstGeom>
        </p:spPr>
      </p:pic>
    </p:spTree>
    <p:extLst>
      <p:ext uri="{BB962C8B-B14F-4D97-AF65-F5344CB8AC3E}">
        <p14:creationId xmlns:p14="http://schemas.microsoft.com/office/powerpoint/2010/main" val="18601433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fade">
                                      <p:cBhvr>
                                        <p:cTn id="10" dur="500"/>
                                        <p:tgtEl>
                                          <p:spTgt spid="31"/>
                                        </p:tgtEl>
                                      </p:cBhvr>
                                    </p:animEffect>
                                  </p:childTnLst>
                                </p:cTn>
                              </p:par>
                              <p:par>
                                <p:cTn id="11" presetID="1" presetClass="mediacall" presetSubtype="0" fill="hold" nodeType="withEffect">
                                  <p:stCondLst>
                                    <p:cond delay="0"/>
                                  </p:stCondLst>
                                  <p:childTnLst>
                                    <p:cmd type="call" cmd="playFrom(0.0)">
                                      <p:cBhvr>
                                        <p:cTn id="12" dur="1" fill="hold"/>
                                        <p:tgtEl>
                                          <p:spTgt spid="3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3" fill="hold" display="0">
                  <p:stCondLst>
                    <p:cond delay="indefinite"/>
                  </p:stCondLst>
                  <p:endCondLst>
                    <p:cond evt="onStopAudio" delay="0">
                      <p:tgtEl>
                        <p:sldTgt/>
                      </p:tgtEl>
                    </p:cond>
                  </p:endCondLst>
                </p:cTn>
                <p:tgtEl>
                  <p:spTgt spid="31"/>
                </p:tgtEl>
              </p:cMediaNode>
            </p:audio>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4114800"/>
            <a:ext cx="7772400" cy="1981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“Pain…provides us with information about noxious, tissue-damaging stimuli and thus often enables us to protect ourselves from greater damage.” p. </a:t>
            </a:r>
            <a:r>
              <a:rPr lang="en-US" sz="3000" dirty="0" smtClean="0">
                <a:solidFill>
                  <a:schemeClr val="bg1"/>
                </a:solidFill>
              </a:rPr>
              <a:t>448</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5" name="Title 1"/>
          <p:cNvSpPr txBox="1">
            <a:spLocks/>
          </p:cNvSpPr>
          <p:nvPr/>
        </p:nvSpPr>
        <p:spPr>
          <a:xfrm>
            <a:off x="0" y="1676400"/>
            <a:ext cx="7772400" cy="2057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“Excessive stimulation of most sensory receptors causes pain.” p. </a:t>
            </a:r>
            <a:r>
              <a:rPr lang="en-US" sz="3000" dirty="0" smtClean="0">
                <a:solidFill>
                  <a:schemeClr val="bg1"/>
                </a:solidFill>
              </a:rPr>
              <a:t>448</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33633039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par>
                          <p:cTn id="8" fill="hold">
                            <p:stCondLst>
                              <p:cond delay="20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2057400"/>
            <a:ext cx="7772400" cy="27813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“…stimuli that elicit pain include excessive  distension or dilation…, prolonged muscular contractions, muscle spasms, inadequate blood flow to an organ or the presence of certain chemical substances.” p. </a:t>
            </a:r>
            <a:r>
              <a:rPr lang="en-US" sz="3000" dirty="0" smtClean="0">
                <a:solidFill>
                  <a:schemeClr val="bg1"/>
                </a:solidFill>
              </a:rPr>
              <a:t>448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28814395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34834" y="1676400"/>
            <a:ext cx="7772400" cy="3581399"/>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The receptors for pain, called </a:t>
            </a:r>
            <a:r>
              <a:rPr lang="en-US" sz="3000" dirty="0" err="1" smtClean="0">
                <a:solidFill>
                  <a:schemeClr val="bg1"/>
                </a:solidFill>
              </a:rPr>
              <a:t>nociceptors</a:t>
            </a:r>
            <a:r>
              <a:rPr lang="en-US" sz="3000" dirty="0" smtClean="0">
                <a:solidFill>
                  <a:schemeClr val="bg1"/>
                </a:solidFill>
              </a:rPr>
              <a:t>, are free nerve endings…found in almost every tissue of the body.  They may respond to any type of stimulus if it is strong enough to cause tissue damage.  When stimuli for other sensations, such as touch, pressure, heat, and cold, reach a certain intensity, they stimulate the sensation of pain as well.” p. </a:t>
            </a:r>
            <a:r>
              <a:rPr lang="en-US" sz="3000" dirty="0" smtClean="0">
                <a:solidFill>
                  <a:schemeClr val="bg1"/>
                </a:solidFill>
              </a:rPr>
              <a:t>448</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Imagine if…?</a:t>
            </a:r>
            <a:endParaRPr lang="en-US" b="1" dirty="0">
              <a:solidFill>
                <a:schemeClr val="bg1"/>
              </a:solidFill>
            </a:endParaRPr>
          </a:p>
        </p:txBody>
      </p:sp>
    </p:spTree>
    <p:extLst>
      <p:ext uri="{BB962C8B-B14F-4D97-AF65-F5344CB8AC3E}">
        <p14:creationId xmlns:p14="http://schemas.microsoft.com/office/powerpoint/2010/main" val="3606252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838200"/>
            <a:ext cx="7772400" cy="27051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“If a stress is extreme, unusual, or long-lasting….then the stress triggers a wide-ranging set of bodily changes called </a:t>
            </a:r>
            <a:r>
              <a:rPr lang="en-US" sz="3000" u="sng" dirty="0" smtClean="0">
                <a:solidFill>
                  <a:schemeClr val="bg1"/>
                </a:solidFill>
              </a:rPr>
              <a:t>the stress response or General Adaptation Syndrome (GAS)</a:t>
            </a:r>
            <a:r>
              <a:rPr lang="en-US" sz="3000" dirty="0" smtClean="0">
                <a:solidFill>
                  <a:schemeClr val="bg1"/>
                </a:solidFill>
              </a:rPr>
              <a:t>.  Hans </a:t>
            </a:r>
            <a:r>
              <a:rPr lang="en-US" sz="3000" dirty="0" err="1" smtClean="0">
                <a:solidFill>
                  <a:schemeClr val="bg1"/>
                </a:solidFill>
              </a:rPr>
              <a:t>Selye</a:t>
            </a:r>
            <a:r>
              <a:rPr lang="en-US" sz="3000" dirty="0" smtClean="0">
                <a:solidFill>
                  <a:schemeClr val="bg1"/>
                </a:solidFill>
              </a:rPr>
              <a:t>, a world authority on stress, introduced the concept of the GAS…” p. </a:t>
            </a:r>
            <a:r>
              <a:rPr lang="en-US" sz="3000" dirty="0" smtClean="0">
                <a:solidFill>
                  <a:schemeClr val="bg1"/>
                </a:solidFill>
              </a:rPr>
              <a:t>556-557</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5" name="Title 1"/>
          <p:cNvSpPr txBox="1">
            <a:spLocks/>
          </p:cNvSpPr>
          <p:nvPr/>
        </p:nvSpPr>
        <p:spPr>
          <a:xfrm>
            <a:off x="0" y="3543300"/>
            <a:ext cx="7772400" cy="33909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schemeClr val="bg1"/>
                </a:solidFill>
              </a:rPr>
              <a:t>T</a:t>
            </a:r>
            <a:r>
              <a:rPr lang="en-US" sz="3000" dirty="0" smtClean="0">
                <a:solidFill>
                  <a:schemeClr val="bg1"/>
                </a:solidFill>
              </a:rPr>
              <a:t>here are</a:t>
            </a:r>
            <a:r>
              <a:rPr lang="en-US" sz="3000" u="sng" dirty="0" smtClean="0">
                <a:solidFill>
                  <a:schemeClr val="bg1"/>
                </a:solidFill>
              </a:rPr>
              <a:t> two types of GAS</a:t>
            </a:r>
            <a:r>
              <a:rPr lang="en-US" sz="3000" dirty="0" smtClean="0">
                <a:solidFill>
                  <a:schemeClr val="bg1"/>
                </a:solidFill>
              </a:rPr>
              <a:t>.  “When a stressor appears it stimulates the hypothalamus [in the brain] to initiate the GAS through two pathways…The first produces an immediate set of responses called </a:t>
            </a:r>
            <a:r>
              <a:rPr lang="en-US" sz="3000" u="sng" dirty="0" smtClean="0">
                <a:solidFill>
                  <a:schemeClr val="bg1"/>
                </a:solidFill>
              </a:rPr>
              <a:t>the alarm </a:t>
            </a:r>
            <a:r>
              <a:rPr lang="en-US" sz="3000" dirty="0" smtClean="0">
                <a:solidFill>
                  <a:schemeClr val="bg1"/>
                </a:solidFill>
              </a:rPr>
              <a:t>reaction…The second…called </a:t>
            </a:r>
            <a:r>
              <a:rPr lang="en-US" sz="3000" u="sng" dirty="0" smtClean="0">
                <a:solidFill>
                  <a:schemeClr val="bg1"/>
                </a:solidFill>
              </a:rPr>
              <a:t>the resistance reaction </a:t>
            </a:r>
            <a:r>
              <a:rPr lang="en-US" sz="3000" dirty="0" smtClean="0">
                <a:solidFill>
                  <a:schemeClr val="bg1"/>
                </a:solidFill>
              </a:rPr>
              <a:t>is slower to start, but its effects last longer.” p. </a:t>
            </a:r>
            <a:r>
              <a:rPr lang="en-US" sz="3000" dirty="0" smtClean="0">
                <a:solidFill>
                  <a:schemeClr val="bg1"/>
                </a:solidFill>
              </a:rPr>
              <a:t>556-557</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23980841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0"/>
                                        <p:tgtEl>
                                          <p:spTgt spid="3"/>
                                        </p:tgtEl>
                                      </p:cBhvr>
                                    </p:animEffect>
                                  </p:childTnLst>
                                </p:cTn>
                              </p:par>
                            </p:childTnLst>
                          </p:cTn>
                        </p:par>
                        <p:par>
                          <p:cTn id="8" fill="hold">
                            <p:stCondLst>
                              <p:cond delay="40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1447800"/>
            <a:ext cx="7772400" cy="4419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The resistance reaction GAS and the hormones triggered by it, “…allows the body to continue fighting a stressor long after the alarm reaction dissipates…..it also provides…enzymes, and circulatory changes needed to meet emotional crises, perform strenuous tasks, or resist the threat of bleeding to death…[it] is successful in seeing us through a stressful episode, and our bodies then return to normal.” p. </a:t>
            </a:r>
            <a:r>
              <a:rPr lang="en-US" sz="3000" dirty="0" smtClean="0">
                <a:solidFill>
                  <a:schemeClr val="bg1"/>
                </a:solidFill>
              </a:rPr>
              <a:t>557-559</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36691203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
        <p:nvSpPr>
          <p:cNvPr id="7" name="Title 1"/>
          <p:cNvSpPr txBox="1">
            <a:spLocks/>
          </p:cNvSpPr>
          <p:nvPr/>
        </p:nvSpPr>
        <p:spPr>
          <a:xfrm>
            <a:off x="2177" y="2057400"/>
            <a:ext cx="7772400" cy="2971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“Occasionally, the resistance [reaction] stage…moves into the stage of exhaustion.  Cells lose more and more[nutrients]…they function less and less effectively.  Finally, they start to die…Unless rapidly reversed, vital organs cease to function…” </a:t>
            </a:r>
            <a:r>
              <a:rPr lang="en-US" sz="3000" dirty="0" smtClean="0">
                <a:solidFill>
                  <a:schemeClr val="bg1"/>
                </a:solidFill>
              </a:rPr>
              <a:t>p.557-559</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Tree>
    <p:extLst>
      <p:ext uri="{BB962C8B-B14F-4D97-AF65-F5344CB8AC3E}">
        <p14:creationId xmlns:p14="http://schemas.microsoft.com/office/powerpoint/2010/main" val="15782924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531177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9" name="Title 1"/>
          <p:cNvSpPr txBox="1">
            <a:spLocks/>
          </p:cNvSpPr>
          <p:nvPr/>
        </p:nvSpPr>
        <p:spPr>
          <a:xfrm>
            <a:off x="0" y="1905000"/>
            <a:ext cx="7772400" cy="2438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“People between the ages of 30 and 49 are the most likely to work long hours’ </a:t>
            </a:r>
          </a:p>
          <a:p>
            <a:r>
              <a:rPr lang="en-US" sz="3000" dirty="0" smtClean="0">
                <a:solidFill>
                  <a:schemeClr val="bg1"/>
                </a:solidFill>
              </a:rPr>
              <a:t>(</a:t>
            </a:r>
            <a:r>
              <a:rPr lang="en-US" sz="3000" dirty="0" err="1" smtClean="0">
                <a:solidFill>
                  <a:schemeClr val="bg1"/>
                </a:solidFill>
              </a:rPr>
              <a:t>Kodz</a:t>
            </a:r>
            <a:r>
              <a:rPr lang="en-US" sz="3000" dirty="0" smtClean="0">
                <a:solidFill>
                  <a:schemeClr val="bg1"/>
                </a:solidFill>
              </a:rPr>
              <a:t> et al., 2008, P. 2).” </a:t>
            </a:r>
            <a:r>
              <a:rPr lang="en-US" sz="1200" dirty="0" smtClean="0">
                <a:solidFill>
                  <a:schemeClr val="bg1"/>
                </a:solidFill>
              </a:rPr>
              <a:t>Sloan </a:t>
            </a:r>
            <a:r>
              <a:rPr lang="en-US" sz="1200" dirty="0">
                <a:solidFill>
                  <a:schemeClr val="bg1"/>
                </a:solidFill>
              </a:rPr>
              <a:t>Work and Family Research Network (</a:t>
            </a:r>
            <a:r>
              <a:rPr lang="en-US" sz="1200" dirty="0" err="1">
                <a:solidFill>
                  <a:schemeClr val="bg1"/>
                </a:solidFill>
              </a:rPr>
              <a:t>n.d.</a:t>
            </a:r>
            <a:r>
              <a:rPr lang="en-US" sz="1200" dirty="0">
                <a:solidFill>
                  <a:schemeClr val="bg1"/>
                </a:solidFill>
              </a:rPr>
              <a:t>) Questions and Answers About </a:t>
            </a:r>
            <a:r>
              <a:rPr lang="en-US" sz="1200" dirty="0" smtClean="0">
                <a:solidFill>
                  <a:schemeClr val="bg1"/>
                </a:solidFill>
              </a:rPr>
              <a:t>Overwork: </a:t>
            </a:r>
            <a:r>
              <a:rPr lang="en-US" sz="1200" dirty="0">
                <a:solidFill>
                  <a:schemeClr val="bg1"/>
                </a:solidFill>
              </a:rPr>
              <a:t>A Sloan Work and Family Network Fact Sheet. Retrieved April 6, 2008 from http://</a:t>
            </a:r>
            <a:r>
              <a:rPr lang="en-US" sz="1200" dirty="0" smtClean="0">
                <a:solidFill>
                  <a:schemeClr val="bg1"/>
                </a:solidFill>
              </a:rPr>
              <a:t>wfnetwork.bc.edu/statistics.php </a:t>
            </a:r>
            <a:endParaRPr lang="en-US" sz="1200" dirty="0">
              <a:solidFill>
                <a:schemeClr val="bg1"/>
              </a:solidFill>
            </a:endParaRPr>
          </a:p>
        </p:txBody>
      </p:sp>
      <p:sp>
        <p:nvSpPr>
          <p:cNvPr id="10" name="Title 1"/>
          <p:cNvSpPr>
            <a:spLocks noGrp="1"/>
          </p:cNvSpPr>
          <p:nvPr>
            <p:ph type="ctrTitle"/>
          </p:nvPr>
        </p:nvSpPr>
        <p:spPr>
          <a:xfrm>
            <a:off x="0" y="0"/>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6515749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grpId="0" nodeType="withEffect">
                                  <p:stCondLst>
                                    <p:cond delay="1000"/>
                                  </p:stCondLst>
                                  <p:iterate type="lt">
                                    <p:tmAbs val="25"/>
                                  </p:iterate>
                                  <p:childTnLst>
                                    <p:set>
                                      <p:cBhvr override="childStyle">
                                        <p:cTn id="6" dur="1000"/>
                                        <p:tgtEl>
                                          <p:spTgt spid="7"/>
                                        </p:tgtEl>
                                        <p:attrNameLst>
                                          <p:attrName>style.fontWeight</p:attrName>
                                        </p:attrNameLst>
                                      </p:cBhvr>
                                      <p:to>
                                        <p:strVal val="bold"/>
                                      </p:to>
                                    </p:set>
                                  </p:childTnLst>
                                </p:cTn>
                              </p:par>
                            </p:childTnLst>
                          </p:cTn>
                        </p:par>
                        <p:par>
                          <p:cTn id="7" fill="hold">
                            <p:stCondLst>
                              <p:cond delay="2375"/>
                            </p:stCondLst>
                            <p:childTnLst>
                              <p:par>
                                <p:cTn id="8" presetID="10"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531177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066800"/>
            <a:ext cx="7772400" cy="3200399"/>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‘…Managers, professionals, and operative and assembly workers are those occupations most likely to work long hours’ </a:t>
            </a:r>
          </a:p>
          <a:p>
            <a:r>
              <a:rPr lang="en-US" sz="3000" dirty="0" smtClean="0">
                <a:solidFill>
                  <a:schemeClr val="bg1"/>
                </a:solidFill>
              </a:rPr>
              <a:t>(</a:t>
            </a:r>
            <a:r>
              <a:rPr lang="en-US" sz="3000" dirty="0" err="1" smtClean="0">
                <a:solidFill>
                  <a:schemeClr val="bg1"/>
                </a:solidFill>
              </a:rPr>
              <a:t>Kodz</a:t>
            </a:r>
            <a:r>
              <a:rPr lang="en-US" sz="3000" dirty="0" smtClean="0">
                <a:solidFill>
                  <a:schemeClr val="bg1"/>
                </a:solidFill>
              </a:rPr>
              <a:t> et al., 2008, p. 2).”</a:t>
            </a:r>
          </a:p>
          <a:p>
            <a:r>
              <a:rPr lang="en-US" sz="1200" dirty="0" smtClean="0">
                <a:solidFill>
                  <a:schemeClr val="bg1"/>
                </a:solidFill>
              </a:rPr>
              <a:t>Sloan </a:t>
            </a:r>
            <a:r>
              <a:rPr lang="en-US" sz="1200" dirty="0">
                <a:solidFill>
                  <a:schemeClr val="bg1"/>
                </a:solidFill>
              </a:rPr>
              <a:t>Work and Family Research Network (</a:t>
            </a:r>
            <a:r>
              <a:rPr lang="en-US" sz="1200" dirty="0" err="1">
                <a:solidFill>
                  <a:schemeClr val="bg1"/>
                </a:solidFill>
              </a:rPr>
              <a:t>n.d.</a:t>
            </a:r>
            <a:r>
              <a:rPr lang="en-US" sz="1200" dirty="0">
                <a:solidFill>
                  <a:schemeClr val="bg1"/>
                </a:solidFill>
              </a:rPr>
              <a:t>) Questions and Answers About </a:t>
            </a:r>
            <a:r>
              <a:rPr lang="en-US" sz="1200" dirty="0" smtClean="0">
                <a:solidFill>
                  <a:schemeClr val="bg1"/>
                </a:solidFill>
              </a:rPr>
              <a:t>Overwork: </a:t>
            </a:r>
            <a:r>
              <a:rPr lang="en-US" sz="1200" dirty="0">
                <a:solidFill>
                  <a:schemeClr val="bg1"/>
                </a:solidFill>
              </a:rPr>
              <a:t>A Sloan Work and Family Network Fact Sheet. Retrieved April 6, 2008 from http://</a:t>
            </a:r>
            <a:r>
              <a:rPr lang="en-US" sz="1200" dirty="0" smtClean="0">
                <a:solidFill>
                  <a:schemeClr val="bg1"/>
                </a:solidFill>
              </a:rPr>
              <a:t>wfnetwork.bc.edu/statistics.php </a:t>
            </a:r>
            <a:endParaRPr lang="en-US" sz="1200" dirty="0">
              <a:solidFill>
                <a:schemeClr val="bg1"/>
              </a:solidFill>
            </a:endParaRPr>
          </a:p>
        </p:txBody>
      </p:sp>
      <p:sp>
        <p:nvSpPr>
          <p:cNvPr id="9" name="Title 1"/>
          <p:cNvSpPr txBox="1">
            <a:spLocks/>
          </p:cNvSpPr>
          <p:nvPr/>
        </p:nvSpPr>
        <p:spPr>
          <a:xfrm>
            <a:off x="0" y="4419601"/>
            <a:ext cx="7772400" cy="2438400"/>
          </a:xfrm>
          <a:prstGeom prst="rect">
            <a:avLst/>
          </a:prstGeom>
        </p:spPr>
        <p:txBody>
          <a:bodyPr vert="horz" lIns="91440" tIns="45720" rIns="91440" bIns="45720" rtlCol="0" anchor="ctr">
            <a:normAutofit fontScale="9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smtClean="0">
                <a:solidFill>
                  <a:schemeClr val="bg1"/>
                </a:solidFill>
              </a:rPr>
              <a:t>“ ‘Small business owners work the longest hours (paid and unpaid) at their main or only job, with 38 percent working more than 50 hours per week…’ (Bond, Thompson, </a:t>
            </a:r>
            <a:r>
              <a:rPr lang="en-US" sz="3200" dirty="0" err="1" smtClean="0">
                <a:solidFill>
                  <a:schemeClr val="bg1"/>
                </a:solidFill>
              </a:rPr>
              <a:t>Galinsky</a:t>
            </a:r>
            <a:r>
              <a:rPr lang="en-US" sz="3200" dirty="0" smtClean="0">
                <a:solidFill>
                  <a:schemeClr val="bg1"/>
                </a:solidFill>
              </a:rPr>
              <a:t>, &amp; </a:t>
            </a:r>
            <a:r>
              <a:rPr lang="en-US" sz="3200" dirty="0" err="1" smtClean="0">
                <a:solidFill>
                  <a:schemeClr val="bg1"/>
                </a:solidFill>
              </a:rPr>
              <a:t>Prottas</a:t>
            </a:r>
            <a:r>
              <a:rPr lang="en-US" sz="3200" dirty="0" smtClean="0">
                <a:solidFill>
                  <a:schemeClr val="bg1"/>
                </a:solidFill>
              </a:rPr>
              <a:t>, 2002, p.52). ”</a:t>
            </a:r>
            <a:endParaRPr lang="en-US" sz="2200" dirty="0" smtClean="0">
              <a:solidFill>
                <a:schemeClr val="bg1"/>
              </a:solidFill>
            </a:endParaRPr>
          </a:p>
          <a:p>
            <a:r>
              <a:rPr lang="en-US" sz="1400" dirty="0" smtClean="0">
                <a:solidFill>
                  <a:schemeClr val="bg1"/>
                </a:solidFill>
              </a:rPr>
              <a:t>Sloan </a:t>
            </a:r>
            <a:r>
              <a:rPr lang="en-US" sz="1400" dirty="0">
                <a:solidFill>
                  <a:schemeClr val="bg1"/>
                </a:solidFill>
              </a:rPr>
              <a:t>Work and Family Research Network (</a:t>
            </a:r>
            <a:r>
              <a:rPr lang="en-US" sz="1400" dirty="0" err="1">
                <a:solidFill>
                  <a:schemeClr val="bg1"/>
                </a:solidFill>
              </a:rPr>
              <a:t>n.d.</a:t>
            </a:r>
            <a:r>
              <a:rPr lang="en-US" sz="1400" dirty="0">
                <a:solidFill>
                  <a:schemeClr val="bg1"/>
                </a:solidFill>
              </a:rPr>
              <a:t>) Questions and Answers About </a:t>
            </a:r>
            <a:r>
              <a:rPr lang="en-US" sz="1400" dirty="0" smtClean="0">
                <a:solidFill>
                  <a:schemeClr val="bg1"/>
                </a:solidFill>
              </a:rPr>
              <a:t>Overwork: </a:t>
            </a:r>
            <a:r>
              <a:rPr lang="en-US" sz="1400" dirty="0">
                <a:solidFill>
                  <a:schemeClr val="bg1"/>
                </a:solidFill>
              </a:rPr>
              <a:t>A Sloan Work and Family Network Fact Sheet. Retrieved April 6, 2008 from http://</a:t>
            </a:r>
            <a:r>
              <a:rPr lang="en-US" sz="1400" dirty="0" smtClean="0">
                <a:solidFill>
                  <a:schemeClr val="bg1"/>
                </a:solidFill>
              </a:rPr>
              <a:t>wfnetwork.bc.edu/statistics.php </a:t>
            </a:r>
            <a:endParaRPr lang="en-US" sz="1400" dirty="0">
              <a:solidFill>
                <a:schemeClr val="bg1"/>
              </a:solidFill>
            </a:endParaRPr>
          </a:p>
        </p:txBody>
      </p:sp>
      <p:sp>
        <p:nvSpPr>
          <p:cNvPr id="10" name="Title 1"/>
          <p:cNvSpPr>
            <a:spLocks noGrp="1"/>
          </p:cNvSpPr>
          <p:nvPr>
            <p:ph type="ctrTitle"/>
          </p:nvPr>
        </p:nvSpPr>
        <p:spPr>
          <a:xfrm>
            <a:off x="0" y="539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2732145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par>
                          <p:cTn id="8" fill="hold">
                            <p:stCondLst>
                              <p:cond delay="2000"/>
                            </p:stCondLst>
                            <p:childTnLst>
                              <p:par>
                                <p:cTn id="9" presetID="10" presetClass="entr" presetSubtype="0" fill="hold" grpId="0" nodeType="afterEffect">
                                  <p:stCondLst>
                                    <p:cond delay="2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1524000"/>
            <a:ext cx="7772400" cy="53117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“In a recent poll conducted by </a:t>
            </a:r>
            <a:r>
              <a:rPr lang="en-US" sz="3000" dirty="0" err="1" smtClean="0">
                <a:solidFill>
                  <a:schemeClr val="bg1"/>
                </a:solidFill>
              </a:rPr>
              <a:t>ComPsych</a:t>
            </a:r>
            <a:r>
              <a:rPr lang="en-US" sz="3000" dirty="0" smtClean="0">
                <a:solidFill>
                  <a:schemeClr val="bg1"/>
                </a:solidFill>
              </a:rPr>
              <a:t> Corporation, 77% of respondents reported going to work when they were sick for the following reasons: 33% ‘because my workload makes it too difficult to take off,’ 26% ‘because it feels ‘risky’ to take off in the current work environment,’ and 18% ‘because I have to save my sick days for when my kids need me’ (</a:t>
            </a:r>
            <a:r>
              <a:rPr lang="en-US" sz="3000" dirty="0" err="1" smtClean="0">
                <a:solidFill>
                  <a:schemeClr val="bg1"/>
                </a:solidFill>
              </a:rPr>
              <a:t>ComPsych</a:t>
            </a:r>
            <a:r>
              <a:rPr lang="en-US" sz="3000" dirty="0" smtClean="0">
                <a:solidFill>
                  <a:schemeClr val="bg1"/>
                </a:solidFill>
              </a:rPr>
              <a:t> Corporation, 2004).” </a:t>
            </a:r>
            <a:r>
              <a:rPr lang="en-US" sz="3200" dirty="0" smtClean="0">
                <a:solidFill>
                  <a:schemeClr val="bg1"/>
                </a:solidFill>
              </a:rPr>
              <a:t> </a:t>
            </a:r>
            <a:r>
              <a:rPr lang="en-US" sz="1200" dirty="0" smtClean="0">
                <a:solidFill>
                  <a:schemeClr val="bg1"/>
                </a:solidFill>
              </a:rPr>
              <a:t>Sloan </a:t>
            </a:r>
            <a:r>
              <a:rPr lang="en-US" sz="1200" dirty="0">
                <a:solidFill>
                  <a:schemeClr val="bg1"/>
                </a:solidFill>
              </a:rPr>
              <a:t>Work and Family Research Network (</a:t>
            </a:r>
            <a:r>
              <a:rPr lang="en-US" sz="1200" dirty="0" err="1">
                <a:solidFill>
                  <a:schemeClr val="bg1"/>
                </a:solidFill>
              </a:rPr>
              <a:t>n.d.</a:t>
            </a:r>
            <a:r>
              <a:rPr lang="en-US" sz="1200" dirty="0">
                <a:solidFill>
                  <a:schemeClr val="bg1"/>
                </a:solidFill>
              </a:rPr>
              <a:t>) Questions and Answers About Health &amp; Workplace Flexibility: A Sloan Work and Family Network Fact Sheet. Retrieved April 6, 2008 from http://</a:t>
            </a:r>
            <a:r>
              <a:rPr lang="en-US" sz="1200" dirty="0" smtClean="0">
                <a:solidFill>
                  <a:schemeClr val="bg1"/>
                </a:solidFill>
              </a:rPr>
              <a:t>wfnetwork.bc.edu/statistics.php</a:t>
            </a:r>
            <a:endParaRPr lang="en-US" sz="12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a:spLocks noGrp="1"/>
          </p:cNvSpPr>
          <p:nvPr>
            <p:ph type="ctrTitle"/>
          </p:nvPr>
        </p:nvSpPr>
        <p:spPr>
          <a:xfrm>
            <a:off x="0" y="0"/>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pic>
        <p:nvPicPr>
          <p:cNvPr id="10" name="Nessun Dorma  (Madame Butterfly) - Jeff Beck Compilation.p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096000" y="228600"/>
            <a:ext cx="609600" cy="609600"/>
          </a:xfrm>
          <a:prstGeom prst="rect">
            <a:avLst/>
          </a:prstGeom>
        </p:spPr>
      </p:pic>
    </p:spTree>
    <p:extLst>
      <p:ext uri="{BB962C8B-B14F-4D97-AF65-F5344CB8AC3E}">
        <p14:creationId xmlns:p14="http://schemas.microsoft.com/office/powerpoint/2010/main" val="3414088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10" presetClass="entr" presetSubtype="0" fill="hold" grpId="0" nodeType="withEffect">
                                  <p:stCondLst>
                                    <p:cond delay="300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 fill="hold" display="0">
                  <p:stCondLst>
                    <p:cond delay="indefinite"/>
                  </p:stCondLst>
                  <p:endCondLst>
                    <p:cond evt="onStopAudio" delay="0">
                      <p:tgtEl>
                        <p:sldTgt/>
                      </p:tgtEl>
                    </p:cond>
                  </p:endCondLst>
                </p:cTn>
                <p:tgtEl>
                  <p:spTgt spid="10"/>
                </p:tgtEl>
              </p:cMediaNode>
            </p:audio>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9" name="Title 1"/>
          <p:cNvSpPr txBox="1">
            <a:spLocks/>
          </p:cNvSpPr>
          <p:nvPr/>
        </p:nvSpPr>
        <p:spPr>
          <a:xfrm>
            <a:off x="0" y="1371600"/>
            <a:ext cx="7772400" cy="396240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‘Only 68 percent of the U.S. workforce have paid time off for personal illness, with managers and professionals, more highly compensated employees, and older employees having greater access than other employees’ (Bond, </a:t>
            </a:r>
            <a:r>
              <a:rPr lang="en-US" sz="3000" dirty="0" err="1" smtClean="0">
                <a:solidFill>
                  <a:schemeClr val="bg1"/>
                </a:solidFill>
              </a:rPr>
              <a:t>Galinsky</a:t>
            </a:r>
            <a:r>
              <a:rPr lang="en-US" sz="3000" dirty="0" smtClean="0">
                <a:solidFill>
                  <a:schemeClr val="bg1"/>
                </a:solidFill>
              </a:rPr>
              <a:t>, &amp; Hill 2002 p. 9).”</a:t>
            </a:r>
            <a:r>
              <a:rPr lang="en-US" sz="3200" dirty="0">
                <a:solidFill>
                  <a:schemeClr val="bg1"/>
                </a:solidFill>
              </a:rPr>
              <a:t> </a:t>
            </a:r>
            <a:r>
              <a:rPr lang="en-US" sz="1200" dirty="0">
                <a:solidFill>
                  <a:schemeClr val="bg1"/>
                </a:solidFill>
              </a:rPr>
              <a:t>Sloan Work and Family Research Network (</a:t>
            </a:r>
            <a:r>
              <a:rPr lang="en-US" sz="1200" dirty="0" err="1">
                <a:solidFill>
                  <a:schemeClr val="bg1"/>
                </a:solidFill>
              </a:rPr>
              <a:t>n.d.</a:t>
            </a:r>
            <a:r>
              <a:rPr lang="en-US" sz="1200" dirty="0">
                <a:solidFill>
                  <a:schemeClr val="bg1"/>
                </a:solidFill>
              </a:rPr>
              <a:t>) Questions and Answers About Health &amp; Workplace Flexibility: A Sloan Work and Family Network Fact Sheet. Retrieved April 6, 2008 from http://</a:t>
            </a:r>
            <a:r>
              <a:rPr lang="en-US" sz="1200" dirty="0" smtClean="0">
                <a:solidFill>
                  <a:schemeClr val="bg1"/>
                </a:solidFill>
              </a:rPr>
              <a:t>wfnetwork.bc.edu/statistics.php</a:t>
            </a:r>
            <a:endParaRPr lang="en-US" sz="1200" dirty="0">
              <a:solidFill>
                <a:schemeClr val="bg1"/>
              </a:solidFill>
            </a:endParaRPr>
          </a:p>
        </p:txBody>
      </p:sp>
      <p:sp>
        <p:nvSpPr>
          <p:cNvPr id="11" name="Title 1"/>
          <p:cNvSpPr>
            <a:spLocks noGrp="1"/>
          </p:cNvSpPr>
          <p:nvPr>
            <p:ph type="ctrTitle"/>
          </p:nvPr>
        </p:nvSpPr>
        <p:spPr>
          <a:xfrm>
            <a:off x="0" y="0"/>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35917648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grpSp>
        <p:nvGrpSpPr>
          <p:cNvPr id="4" name="Group 3"/>
          <p:cNvGrpSpPr/>
          <p:nvPr/>
        </p:nvGrpSpPr>
        <p:grpSpPr>
          <a:xfrm>
            <a:off x="0" y="2209800"/>
            <a:ext cx="7772400" cy="3810000"/>
            <a:chOff x="0" y="2209800"/>
            <a:chExt cx="7772400" cy="3810000"/>
          </a:xfrm>
        </p:grpSpPr>
        <p:sp>
          <p:nvSpPr>
            <p:cNvPr id="2" name="Rectangle 1"/>
            <p:cNvSpPr/>
            <p:nvPr/>
          </p:nvSpPr>
          <p:spPr>
            <a:xfrm>
              <a:off x="1524000" y="5638800"/>
              <a:ext cx="2057400" cy="152400"/>
            </a:xfrm>
            <a:prstGeom prst="rect">
              <a:avLst/>
            </a:prstGeom>
            <a:solidFill>
              <a:srgbClr val="0099CC"/>
            </a:solidFill>
            <a:ln>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1"/>
            <p:cNvSpPr txBox="1">
              <a:spLocks/>
            </p:cNvSpPr>
            <p:nvPr/>
          </p:nvSpPr>
          <p:spPr>
            <a:xfrm>
              <a:off x="0" y="2209800"/>
              <a:ext cx="7772400" cy="3810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that there exists a branch of medicine and scientific research termed PSYCHONEUROIMMUNOLOGY, devoted to assessing the relationship between the biochemistry of psychology (ones emotional software) and neurology (ones physical hardware) to disease &amp; wellness patterns.  </a:t>
              </a:r>
              <a:r>
                <a:rPr lang="en-US" sz="1200" dirty="0" smtClean="0">
                  <a:solidFill>
                    <a:schemeClr val="bg1"/>
                  </a:solidFill>
                </a:rPr>
                <a:t>[</a:t>
              </a:r>
              <a:r>
                <a:rPr lang="en-US" sz="1200" u="sng" dirty="0">
                  <a:solidFill>
                    <a:schemeClr val="bg1"/>
                  </a:solidFill>
                  <a:hlinkClick r:id="rId3"/>
                </a:rPr>
                <a:t>https://</a:t>
              </a:r>
              <a:r>
                <a:rPr lang="en-US" sz="1200" u="sng" dirty="0" smtClean="0">
                  <a:solidFill>
                    <a:schemeClr val="bg1"/>
                  </a:solidFill>
                  <a:hlinkClick r:id="rId3"/>
                </a:rPr>
                <a:t>www.pnirs.org/index.cfm</a:t>
              </a:r>
              <a:r>
                <a:rPr lang="en-US" sz="1200" dirty="0">
                  <a:solidFill>
                    <a:schemeClr val="bg1"/>
                  </a:solidFill>
                </a:rPr>
                <a:t> </a:t>
              </a:r>
              <a:r>
                <a:rPr lang="en-US" sz="1200" dirty="0" err="1" smtClean="0">
                  <a:solidFill>
                    <a:schemeClr val="bg1"/>
                  </a:solidFill>
                </a:rPr>
                <a:t>PsychoNeuroImmunology</a:t>
              </a:r>
              <a:r>
                <a:rPr lang="en-US" sz="1200" dirty="0" smtClean="0">
                  <a:solidFill>
                    <a:schemeClr val="bg1"/>
                  </a:solidFill>
                </a:rPr>
                <a:t> </a:t>
              </a:r>
              <a:r>
                <a:rPr lang="en-US" sz="1200" dirty="0">
                  <a:solidFill>
                    <a:schemeClr val="bg1"/>
                  </a:solidFill>
                </a:rPr>
                <a:t>Research Society</a:t>
              </a:r>
              <a:r>
                <a:rPr lang="en-US" sz="1200" dirty="0" smtClean="0">
                  <a:solidFill>
                    <a:schemeClr val="bg1"/>
                  </a:solidFill>
                </a:rPr>
                <a:t>]</a:t>
              </a:r>
              <a:endParaRPr lang="en-US" sz="1200" dirty="0">
                <a:solidFill>
                  <a:schemeClr val="bg1"/>
                </a:solidFill>
              </a:endParaRPr>
            </a:p>
          </p:txBody>
        </p:sp>
      </p:gr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
        <p:nvSpPr>
          <p:cNvPr id="7"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Tree>
    <p:extLst>
      <p:ext uri="{BB962C8B-B14F-4D97-AF65-F5344CB8AC3E}">
        <p14:creationId xmlns:p14="http://schemas.microsoft.com/office/powerpoint/2010/main" val="836694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grpId="0" nodeType="withEffect">
                                  <p:stCondLst>
                                    <p:cond delay="0"/>
                                  </p:stCondLst>
                                  <p:childTnLst>
                                    <p:anim calcmode="discrete" valueType="str">
                                      <p:cBhvr override="childStyle">
                                        <p:cTn id="6" dur="3000" fill="hold"/>
                                        <p:tgtEl>
                                          <p:spTgt spid="7"/>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300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531177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219199"/>
            <a:ext cx="7772400" cy="441960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‘…the parents of teenagers are more overworked than parents with younger children.  In addition, we found that employees with elder care responsibilities tend to be more overworked than employees without these responsibilities’ (</a:t>
            </a:r>
            <a:r>
              <a:rPr lang="en-US" sz="3000" dirty="0" err="1" smtClean="0">
                <a:solidFill>
                  <a:schemeClr val="bg1"/>
                </a:solidFill>
              </a:rPr>
              <a:t>Galinsky</a:t>
            </a:r>
            <a:r>
              <a:rPr lang="en-US" sz="3000" dirty="0" smtClean="0">
                <a:solidFill>
                  <a:schemeClr val="bg1"/>
                </a:solidFill>
              </a:rPr>
              <a:t>, Bond, Kim, </a:t>
            </a:r>
            <a:r>
              <a:rPr lang="en-US" sz="3000" dirty="0" err="1" smtClean="0">
                <a:solidFill>
                  <a:schemeClr val="bg1"/>
                </a:solidFill>
              </a:rPr>
              <a:t>Backon</a:t>
            </a:r>
            <a:r>
              <a:rPr lang="en-US" sz="3000" dirty="0" smtClean="0">
                <a:solidFill>
                  <a:schemeClr val="bg1"/>
                </a:solidFill>
              </a:rPr>
              <a:t>, Brownfield, &amp; Sakai, 2005, p. 6).” </a:t>
            </a:r>
            <a:r>
              <a:rPr lang="en-US" sz="2000" dirty="0" smtClean="0">
                <a:solidFill>
                  <a:schemeClr val="bg1"/>
                </a:solidFill>
              </a:rPr>
              <a:t> </a:t>
            </a:r>
            <a:r>
              <a:rPr lang="en-US" sz="1200" dirty="0">
                <a:solidFill>
                  <a:schemeClr val="bg1"/>
                </a:solidFill>
              </a:rPr>
              <a:t>Sloan Work and Family Research Network (</a:t>
            </a:r>
            <a:r>
              <a:rPr lang="en-US" sz="1200" dirty="0" err="1">
                <a:solidFill>
                  <a:schemeClr val="bg1"/>
                </a:solidFill>
              </a:rPr>
              <a:t>n.d.</a:t>
            </a:r>
            <a:r>
              <a:rPr lang="en-US" sz="1200" dirty="0">
                <a:solidFill>
                  <a:schemeClr val="bg1"/>
                </a:solidFill>
              </a:rPr>
              <a:t>) Questions and Answers About </a:t>
            </a:r>
            <a:r>
              <a:rPr lang="en-US" sz="1200" dirty="0" smtClean="0">
                <a:solidFill>
                  <a:schemeClr val="bg1"/>
                </a:solidFill>
              </a:rPr>
              <a:t>Overwork: </a:t>
            </a:r>
            <a:r>
              <a:rPr lang="en-US" sz="1200" dirty="0">
                <a:solidFill>
                  <a:schemeClr val="bg1"/>
                </a:solidFill>
              </a:rPr>
              <a:t>A Sloan Work and Family Network Fact Sheet. Retrieved April 6, 2008 from http://</a:t>
            </a:r>
            <a:r>
              <a:rPr lang="en-US" sz="1200" dirty="0" smtClean="0">
                <a:solidFill>
                  <a:schemeClr val="bg1"/>
                </a:solidFill>
              </a:rPr>
              <a:t>wfnetwork.bc.edu/statistics.php </a:t>
            </a:r>
            <a:endParaRPr lang="en-US" sz="1200" dirty="0">
              <a:solidFill>
                <a:schemeClr val="bg1"/>
              </a:solidFill>
            </a:endParaRPr>
          </a:p>
        </p:txBody>
      </p:sp>
      <p:sp>
        <p:nvSpPr>
          <p:cNvPr id="10" name="Title 1"/>
          <p:cNvSpPr>
            <a:spLocks noGrp="1"/>
          </p:cNvSpPr>
          <p:nvPr>
            <p:ph type="ctrTitle"/>
          </p:nvPr>
        </p:nvSpPr>
        <p:spPr>
          <a:xfrm>
            <a:off x="0" y="53975"/>
            <a:ext cx="7772400" cy="1012825"/>
          </a:xfrm>
        </p:spPr>
        <p:txBody>
          <a:bodyPr/>
          <a:lstStyle/>
          <a:p>
            <a:pPr algn="l"/>
            <a:r>
              <a:rPr lang="en-US" b="1" dirty="0" smtClean="0">
                <a:solidFill>
                  <a:schemeClr val="bg1"/>
                </a:solidFill>
              </a:rPr>
              <a:t>Imagine if…?</a:t>
            </a:r>
            <a:endParaRPr lang="en-US" b="1" dirty="0">
              <a:solidFill>
                <a:schemeClr val="bg1"/>
              </a:solidFill>
            </a:endParaRPr>
          </a:p>
        </p:txBody>
      </p:sp>
    </p:spTree>
    <p:extLst>
      <p:ext uri="{BB962C8B-B14F-4D97-AF65-F5344CB8AC3E}">
        <p14:creationId xmlns:p14="http://schemas.microsoft.com/office/powerpoint/2010/main" val="215715448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5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9" name="Title 1"/>
          <p:cNvSpPr txBox="1">
            <a:spLocks/>
          </p:cNvSpPr>
          <p:nvPr/>
        </p:nvSpPr>
        <p:spPr>
          <a:xfrm>
            <a:off x="0" y="1904999"/>
            <a:ext cx="7772400" cy="4953001"/>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‘The average weekly hours of family caregiving for adult relatives amount to a part-time job: 23 hours per week for women, and 19 for men.</a:t>
            </a:r>
          </a:p>
          <a:p>
            <a:endParaRPr lang="en-US" sz="3000" dirty="0">
              <a:solidFill>
                <a:schemeClr val="bg1"/>
              </a:solidFill>
            </a:endParaRPr>
          </a:p>
          <a:p>
            <a:r>
              <a:rPr lang="en-US" sz="3000" dirty="0" smtClean="0">
                <a:solidFill>
                  <a:schemeClr val="bg1"/>
                </a:solidFill>
              </a:rPr>
              <a:t>  [Additionally] ‘One third (35%) of caregivers say taking care of the person they help rates a four or five, on a five point scale where five is very stressful’ (National Alliance for Caregiving and AARP, 2004, p. 60).”</a:t>
            </a:r>
            <a:r>
              <a:rPr lang="en-US" sz="1200" dirty="0" smtClean="0">
                <a:solidFill>
                  <a:schemeClr val="bg1"/>
                </a:solidFill>
              </a:rPr>
              <a:t>  </a:t>
            </a:r>
            <a:r>
              <a:rPr lang="en-US" sz="1200" dirty="0">
                <a:solidFill>
                  <a:schemeClr val="bg1"/>
                </a:solidFill>
              </a:rPr>
              <a:t>Sloan Work and Family Research Network (</a:t>
            </a:r>
            <a:r>
              <a:rPr lang="en-US" sz="1200" dirty="0" err="1">
                <a:solidFill>
                  <a:schemeClr val="bg1"/>
                </a:solidFill>
              </a:rPr>
              <a:t>n.d.</a:t>
            </a:r>
            <a:r>
              <a:rPr lang="en-US" sz="1200" dirty="0">
                <a:solidFill>
                  <a:schemeClr val="bg1"/>
                </a:solidFill>
              </a:rPr>
              <a:t>) Questions and Answers About Health &amp; Workplace Flexibility: A Sloan Work and Family Network Fact Sheet. Retrieved April 6, 2008 from http://wfnetwork.bc.edu/statistics.php</a:t>
            </a:r>
          </a:p>
        </p:txBody>
      </p:sp>
      <p:sp>
        <p:nvSpPr>
          <p:cNvPr id="10" name="Title 1"/>
          <p:cNvSpPr>
            <a:spLocks noGrp="1"/>
          </p:cNvSpPr>
          <p:nvPr>
            <p:ph type="ctrTitle"/>
          </p:nvPr>
        </p:nvSpPr>
        <p:spPr>
          <a:xfrm>
            <a:off x="0" y="0"/>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318916328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1546225"/>
            <a:ext cx="7772400" cy="5311775"/>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smtClean="0">
                <a:solidFill>
                  <a:schemeClr val="bg1"/>
                </a:solidFill>
              </a:rPr>
              <a:t>Also according to </a:t>
            </a:r>
            <a:r>
              <a:rPr lang="en-US" sz="3200" dirty="0">
                <a:solidFill>
                  <a:schemeClr val="bg1"/>
                </a:solidFill>
              </a:rPr>
              <a:t>a</a:t>
            </a:r>
            <a:r>
              <a:rPr lang="en-US" sz="3200" dirty="0" smtClean="0">
                <a:solidFill>
                  <a:schemeClr val="bg1"/>
                </a:solidFill>
              </a:rPr>
              <a:t> CCH Incorporated survey “….‘two out of three employees who fail to show up for work aren’t physically ill… The survey found that Personal Illness accounts for only 35 percent of unscheduled absences, while 65 percent of absences are due to other reasons, including Family Issues (21 percent), Personal Needs (18 percent), Entitlement Mentality (14 percent), and Stress (12 percent)’ (CCH Incorporated, 2005).” </a:t>
            </a:r>
            <a:r>
              <a:rPr lang="en-US" sz="1200" dirty="0" smtClean="0">
                <a:solidFill>
                  <a:schemeClr val="bg1"/>
                </a:solidFill>
              </a:rPr>
              <a:t>Sloan </a:t>
            </a:r>
            <a:r>
              <a:rPr lang="en-US" sz="1200" dirty="0">
                <a:solidFill>
                  <a:schemeClr val="bg1"/>
                </a:solidFill>
              </a:rPr>
              <a:t>Work and Family Research Network (</a:t>
            </a:r>
            <a:r>
              <a:rPr lang="en-US" sz="1200" dirty="0" err="1">
                <a:solidFill>
                  <a:schemeClr val="bg1"/>
                </a:solidFill>
              </a:rPr>
              <a:t>n.d.</a:t>
            </a:r>
            <a:r>
              <a:rPr lang="en-US" sz="1200" dirty="0">
                <a:solidFill>
                  <a:schemeClr val="bg1"/>
                </a:solidFill>
              </a:rPr>
              <a:t>) Questions and Answers About Health &amp; Workplace Flexibility: A Sloan Work and Family Network Fact Sheet. Retrieved April 6, 2008 from http://</a:t>
            </a:r>
            <a:r>
              <a:rPr lang="en-US" sz="1200" dirty="0" smtClean="0">
                <a:solidFill>
                  <a:schemeClr val="bg1"/>
                </a:solidFill>
              </a:rPr>
              <a:t>wfnetwork.bc.edu/statistics.php</a:t>
            </a:r>
            <a:endParaRPr lang="en-US" sz="12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9" name="Title 1"/>
          <p:cNvSpPr>
            <a:spLocks noGrp="1"/>
          </p:cNvSpPr>
          <p:nvPr>
            <p:ph type="ctrTitle"/>
          </p:nvPr>
        </p:nvSpPr>
        <p:spPr>
          <a:xfrm>
            <a:off x="0" y="53975"/>
            <a:ext cx="7772400" cy="1012825"/>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25819499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511175"/>
            <a:ext cx="8001000" cy="6346825"/>
          </a:xfrm>
        </p:spPr>
        <p:txBody>
          <a:bodyPr>
            <a:normAutofit/>
          </a:bodyPr>
          <a:lstStyle/>
          <a:p>
            <a:r>
              <a:rPr lang="en-US" sz="3000" dirty="0" smtClean="0">
                <a:solidFill>
                  <a:schemeClr val="bg1"/>
                </a:solidFill>
              </a:rPr>
              <a:t>In 2005,  CCH [Incorporated] reported from its“….Unscheduled Absence Survey, ‘the average cost of absenteeism rose to $660 per person per year, up from $610 in 2004.  Notably the survey only measures direct payroll costs for paid, unproductive time.  The high cost of absenteeism hurts organizations even more when other costs, such as lost productivity, morale, and temporary labor costs are considered</a:t>
            </a:r>
            <a:r>
              <a:rPr lang="en-US" sz="3000" dirty="0">
                <a:solidFill>
                  <a:schemeClr val="bg1"/>
                </a:solidFill>
              </a:rPr>
              <a:t> </a:t>
            </a:r>
            <a:r>
              <a:rPr lang="en-US" sz="3000" dirty="0" smtClean="0">
                <a:solidFill>
                  <a:schemeClr val="bg1"/>
                </a:solidFill>
              </a:rPr>
              <a:t>(CCH Incorporated, 2005)” </a:t>
            </a:r>
            <a:r>
              <a:rPr lang="en-US" sz="1200" dirty="0" smtClean="0">
                <a:solidFill>
                  <a:schemeClr val="bg1"/>
                </a:solidFill>
              </a:rPr>
              <a:t>Sloan Work and Family Research Network (</a:t>
            </a:r>
            <a:r>
              <a:rPr lang="en-US" sz="1200" dirty="0" err="1" smtClean="0">
                <a:solidFill>
                  <a:schemeClr val="bg1"/>
                </a:solidFill>
              </a:rPr>
              <a:t>n.d.</a:t>
            </a:r>
            <a:r>
              <a:rPr lang="en-US" sz="1200" dirty="0" smtClean="0">
                <a:solidFill>
                  <a:schemeClr val="bg1"/>
                </a:solidFill>
              </a:rPr>
              <a:t>) Questions and Answers About Health &amp; Workplace Flexibility: A Sloan Work and Family Network Fact Sheet. Retrieved April 6, 2008 from http://wfnetwork.bc.edu/statistics.php</a:t>
            </a:r>
            <a:endParaRPr lang="en-US" sz="12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9" name="Title 1"/>
          <p:cNvSpPr txBox="1">
            <a:spLocks/>
          </p:cNvSpPr>
          <p:nvPr/>
        </p:nvSpPr>
        <p:spPr>
          <a:xfrm>
            <a:off x="76200" y="53975"/>
            <a:ext cx="7772400" cy="10128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27337814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1546225"/>
            <a:ext cx="7772400" cy="5311775"/>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smtClean="0">
                <a:solidFill>
                  <a:schemeClr val="bg1"/>
                </a:solidFill>
              </a:rPr>
              <a:t>The NSCW [National Study of the Changing Workforce] found “…‘nearly three times as many employees in effective workplaces_36%_ exhibit very good mental health as employees in ineffective workplaces_13%’ (Bond, </a:t>
            </a:r>
            <a:r>
              <a:rPr lang="en-US" sz="3200" dirty="0" err="1" smtClean="0">
                <a:solidFill>
                  <a:schemeClr val="bg1"/>
                </a:solidFill>
              </a:rPr>
              <a:t>Galinsky</a:t>
            </a:r>
            <a:r>
              <a:rPr lang="en-US" sz="3200" dirty="0" smtClean="0">
                <a:solidFill>
                  <a:schemeClr val="bg1"/>
                </a:solidFill>
              </a:rPr>
              <a:t>, &amp; Hill, 2002, p.4).”</a:t>
            </a:r>
          </a:p>
          <a:p>
            <a:r>
              <a:rPr lang="en-US" sz="3200" dirty="0" smtClean="0">
                <a:solidFill>
                  <a:schemeClr val="bg1"/>
                </a:solidFill>
              </a:rPr>
              <a:t>“The Families and Work Institute define effective workplaces as those that offer their employees: job autonomy, challenge and opportunity for growth and advancement, supervisory and co-worker support, decision latitude, and flexibility.”  </a:t>
            </a:r>
            <a:r>
              <a:rPr lang="en-US" sz="1300" dirty="0" smtClean="0">
                <a:solidFill>
                  <a:schemeClr val="bg1"/>
                </a:solidFill>
              </a:rPr>
              <a:t>Sloan </a:t>
            </a:r>
            <a:r>
              <a:rPr lang="en-US" sz="1300" dirty="0">
                <a:solidFill>
                  <a:schemeClr val="bg1"/>
                </a:solidFill>
              </a:rPr>
              <a:t>Work and Family Research Network (</a:t>
            </a:r>
            <a:r>
              <a:rPr lang="en-US" sz="1300" dirty="0" err="1">
                <a:solidFill>
                  <a:schemeClr val="bg1"/>
                </a:solidFill>
              </a:rPr>
              <a:t>n.d.</a:t>
            </a:r>
            <a:r>
              <a:rPr lang="en-US" sz="1300" dirty="0">
                <a:solidFill>
                  <a:schemeClr val="bg1"/>
                </a:solidFill>
              </a:rPr>
              <a:t>) Questions and Answers About Health &amp; Workplace Flexibility: A Sloan Work and Family Network Fact Sheet. Retrieved April 6, 2008 from http://</a:t>
            </a:r>
            <a:r>
              <a:rPr lang="en-US" sz="1300" dirty="0" smtClean="0">
                <a:solidFill>
                  <a:schemeClr val="bg1"/>
                </a:solidFill>
              </a:rPr>
              <a:t>wfnetwork.bc.edu/statistics.php</a:t>
            </a:r>
            <a:endParaRPr lang="en-US" sz="13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5" name="Title 1"/>
          <p:cNvSpPr>
            <a:spLocks noGrp="1"/>
          </p:cNvSpPr>
          <p:nvPr>
            <p:ph type="ctrTitle"/>
          </p:nvPr>
        </p:nvSpPr>
        <p:spPr>
          <a:xfrm>
            <a:off x="0" y="0"/>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34140883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531177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752600"/>
            <a:ext cx="7772400" cy="36576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“…psychological capital is built up when the attention invested results in a more complex consciousness-more refined skills, a fuller understanding of some subject, a deeper relationship.  This usually takes place when we use our skills to confront a higher level of challenges-in other words, when we experience flow.” p. 80-81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Imagine if…?</a:t>
            </a:r>
            <a:endParaRPr lang="en-US" b="1" dirty="0">
              <a:solidFill>
                <a:schemeClr val="bg1"/>
              </a:solidFill>
            </a:endParaRPr>
          </a:p>
        </p:txBody>
      </p:sp>
    </p:spTree>
    <p:extLst>
      <p:ext uri="{BB962C8B-B14F-4D97-AF65-F5344CB8AC3E}">
        <p14:creationId xmlns:p14="http://schemas.microsoft.com/office/powerpoint/2010/main" val="34878119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531177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381000"/>
            <a:ext cx="7772400" cy="6400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“Groups of people can also be described as being more or less complex….One of the key tasks of management is to create an organization that stimulates the complexity of those who belong to it.” p. 68-69 </a:t>
            </a:r>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0"/>
            <a:ext cx="7772400" cy="838200"/>
          </a:xfrm>
        </p:spPr>
        <p:txBody>
          <a:bodyPr/>
          <a:lstStyle/>
          <a:p>
            <a:pPr algn="l"/>
            <a:r>
              <a:rPr lang="en-US" b="1" dirty="0" smtClean="0">
                <a:solidFill>
                  <a:schemeClr val="bg1"/>
                </a:solidFill>
              </a:rPr>
              <a:t>Might you consider…?</a:t>
            </a:r>
            <a:endParaRPr lang="en-US" b="1" dirty="0">
              <a:solidFill>
                <a:schemeClr val="bg1"/>
              </a:solidFill>
            </a:endParaRPr>
          </a:p>
        </p:txBody>
      </p:sp>
      <p:pic>
        <p:nvPicPr>
          <p:cNvPr id="9" name="Serenade_Gran Partita K361_3rd Movement - Mozart Muscial Masterpieces Collection.p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334000" y="228600"/>
            <a:ext cx="609600" cy="609600"/>
          </a:xfrm>
          <a:prstGeom prst="rect">
            <a:avLst/>
          </a:prstGeom>
        </p:spPr>
      </p:pic>
    </p:spTree>
    <p:extLst>
      <p:ext uri="{BB962C8B-B14F-4D97-AF65-F5344CB8AC3E}">
        <p14:creationId xmlns:p14="http://schemas.microsoft.com/office/powerpoint/2010/main" val="33314374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par>
                                <p:cTn id="7" presetID="10" presetClass="entr" presetSubtype="0" fill="hold" grpId="0" nodeType="withEffect">
                                  <p:stCondLst>
                                    <p:cond delay="3000"/>
                                  </p:stCondLst>
                                  <p:childTnLst>
                                    <p:set>
                                      <p:cBhvr>
                                        <p:cTn id="8" dur="1" fill="hold">
                                          <p:stCondLst>
                                            <p:cond delay="0"/>
                                          </p:stCondLst>
                                        </p:cTn>
                                        <p:tgtEl>
                                          <p:spTgt spid="8"/>
                                        </p:tgtEl>
                                        <p:attrNameLst>
                                          <p:attrName>style.visibility</p:attrName>
                                        </p:attrNameLst>
                                      </p:cBhvr>
                                      <p:to>
                                        <p:strVal val="visible"/>
                                      </p:to>
                                    </p:set>
                                    <p:animEffect transition="in" filter="fade">
                                      <p:cBhvr>
                                        <p:cTn id="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0" fill="hold" display="0">
                  <p:stCondLst>
                    <p:cond delay="indefinite"/>
                  </p:stCondLst>
                  <p:endCondLst>
                    <p:cond evt="onStopAudio" delay="0">
                      <p:tgtEl>
                        <p:sldTgt/>
                      </p:tgtEl>
                    </p:cond>
                  </p:endCondLst>
                </p:cTn>
                <p:tgtEl>
                  <p:spTgt spid="9"/>
                </p:tgtEl>
              </p:cMediaNode>
            </p:audio>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990600"/>
            <a:ext cx="7772400" cy="51593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a:solidFill>
                  <a:schemeClr val="bg1"/>
                </a:solidFill>
              </a:rPr>
              <a:t>     </a:t>
            </a:r>
            <a:r>
              <a:rPr lang="en-US" sz="3000" dirty="0" smtClean="0">
                <a:solidFill>
                  <a:schemeClr val="bg1"/>
                </a:solidFill>
              </a:rPr>
              <a:t>“ Depression </a:t>
            </a:r>
            <a:r>
              <a:rPr lang="en-US" sz="3000" dirty="0">
                <a:solidFill>
                  <a:schemeClr val="bg1"/>
                </a:solidFill>
              </a:rPr>
              <a:t>is a biological change that occurs in us when we’re separated from the object of our love and support, </a:t>
            </a:r>
            <a:r>
              <a:rPr lang="en-US" sz="3000" dirty="0" smtClean="0">
                <a:solidFill>
                  <a:schemeClr val="bg1"/>
                </a:solidFill>
              </a:rPr>
              <a:t>from </a:t>
            </a:r>
            <a:r>
              <a:rPr lang="en-US" sz="3000" dirty="0">
                <a:solidFill>
                  <a:schemeClr val="bg1"/>
                </a:solidFill>
              </a:rPr>
              <a:t>a social connection that helps regulate our bodies….Scientists now know </a:t>
            </a:r>
            <a:r>
              <a:rPr lang="en-US" sz="3000" dirty="0" smtClean="0">
                <a:solidFill>
                  <a:schemeClr val="bg1"/>
                </a:solidFill>
              </a:rPr>
              <a:t>….</a:t>
            </a:r>
            <a:r>
              <a:rPr lang="en-US" sz="3000" dirty="0">
                <a:solidFill>
                  <a:schemeClr val="bg1"/>
                </a:solidFill>
              </a:rPr>
              <a:t>Close proximity and touching release norepinephrine and dopamine, two chemicals that are presumed to stimulate growth in the </a:t>
            </a:r>
            <a:r>
              <a:rPr lang="en-US" sz="3000" dirty="0" smtClean="0">
                <a:solidFill>
                  <a:schemeClr val="bg1"/>
                </a:solidFill>
              </a:rPr>
              <a:t>brain. p.148 </a:t>
            </a:r>
            <a:r>
              <a:rPr lang="en-US" sz="1200" dirty="0">
                <a:solidFill>
                  <a:schemeClr val="bg1"/>
                </a:solidFill>
              </a:rPr>
              <a:t>[G. G. Luce, </a:t>
            </a:r>
            <a:r>
              <a:rPr lang="en-US" sz="1200" i="1" dirty="0">
                <a:solidFill>
                  <a:schemeClr val="bg1"/>
                </a:solidFill>
              </a:rPr>
              <a:t>Biological </a:t>
            </a:r>
            <a:r>
              <a:rPr lang="en-US" sz="1200" i="1" dirty="0" err="1">
                <a:solidFill>
                  <a:schemeClr val="bg1"/>
                </a:solidFill>
              </a:rPr>
              <a:t>Thythms</a:t>
            </a:r>
            <a:r>
              <a:rPr lang="en-US" sz="1200" i="1" dirty="0">
                <a:solidFill>
                  <a:schemeClr val="bg1"/>
                </a:solidFill>
              </a:rPr>
              <a:t> in Psychiatry and Medicine </a:t>
            </a:r>
            <a:r>
              <a:rPr lang="en-US" sz="1200" dirty="0">
                <a:solidFill>
                  <a:schemeClr val="bg1"/>
                </a:solidFill>
              </a:rPr>
              <a:t>(Washington, D.C.: Public Health Service Publication No. 2088, 1970); M. A. Hofer, “Relationships as Regulators: A Psychobiologic Perspective on Bereavement,” </a:t>
            </a:r>
            <a:r>
              <a:rPr lang="en-US" sz="1200" i="1" dirty="0" err="1">
                <a:solidFill>
                  <a:schemeClr val="bg1"/>
                </a:solidFill>
              </a:rPr>
              <a:t>Psychosom</a:t>
            </a:r>
            <a:r>
              <a:rPr lang="en-US" sz="1200" i="1" dirty="0">
                <a:solidFill>
                  <a:schemeClr val="bg1"/>
                </a:solidFill>
              </a:rPr>
              <a:t>. Med.</a:t>
            </a:r>
            <a:r>
              <a:rPr lang="en-US" sz="1200" dirty="0">
                <a:solidFill>
                  <a:schemeClr val="bg1"/>
                </a:solidFill>
              </a:rPr>
              <a:t> 46, no.3 (1984): 183-95; R. </a:t>
            </a:r>
            <a:r>
              <a:rPr lang="en-US" sz="1200" dirty="0" err="1">
                <a:solidFill>
                  <a:schemeClr val="bg1"/>
                </a:solidFill>
              </a:rPr>
              <a:t>Wever</a:t>
            </a:r>
            <a:r>
              <a:rPr lang="en-US" sz="1200" dirty="0">
                <a:solidFill>
                  <a:schemeClr val="bg1"/>
                </a:solidFill>
              </a:rPr>
              <a:t>, “</a:t>
            </a:r>
            <a:r>
              <a:rPr lang="en-US" sz="1200" dirty="0" err="1">
                <a:solidFill>
                  <a:schemeClr val="bg1"/>
                </a:solidFill>
              </a:rPr>
              <a:t>Zur</a:t>
            </a:r>
            <a:r>
              <a:rPr lang="en-US" sz="1200" dirty="0">
                <a:solidFill>
                  <a:schemeClr val="bg1"/>
                </a:solidFill>
              </a:rPr>
              <a:t> </a:t>
            </a:r>
            <a:r>
              <a:rPr lang="en-US" sz="1200" dirty="0" err="1">
                <a:solidFill>
                  <a:schemeClr val="bg1"/>
                </a:solidFill>
              </a:rPr>
              <a:t>Zeitgeber-Starkke</a:t>
            </a:r>
            <a:r>
              <a:rPr lang="en-US" sz="1200" dirty="0">
                <a:solidFill>
                  <a:schemeClr val="bg1"/>
                </a:solidFill>
              </a:rPr>
              <a:t> </a:t>
            </a:r>
            <a:r>
              <a:rPr lang="en-US" sz="1200" dirty="0" err="1">
                <a:solidFill>
                  <a:schemeClr val="bg1"/>
                </a:solidFill>
              </a:rPr>
              <a:t>eines</a:t>
            </a:r>
            <a:r>
              <a:rPr lang="en-US" sz="1200" dirty="0">
                <a:solidFill>
                  <a:schemeClr val="bg1"/>
                </a:solidFill>
              </a:rPr>
              <a:t> </a:t>
            </a:r>
            <a:r>
              <a:rPr lang="en-US" sz="1200" dirty="0" err="1">
                <a:solidFill>
                  <a:schemeClr val="bg1"/>
                </a:solidFill>
              </a:rPr>
              <a:t>Lichtdunkelwechsels</a:t>
            </a:r>
            <a:r>
              <a:rPr lang="en-US" sz="1200" dirty="0">
                <a:solidFill>
                  <a:schemeClr val="bg1"/>
                </a:solidFill>
              </a:rPr>
              <a:t> Fur die </a:t>
            </a:r>
            <a:r>
              <a:rPr lang="en-US" sz="1200" dirty="0" err="1">
                <a:solidFill>
                  <a:schemeClr val="bg1"/>
                </a:solidFill>
              </a:rPr>
              <a:t>Circadiane</a:t>
            </a:r>
            <a:r>
              <a:rPr lang="en-US" sz="1200" dirty="0">
                <a:solidFill>
                  <a:schemeClr val="bg1"/>
                </a:solidFill>
              </a:rPr>
              <a:t> </a:t>
            </a:r>
            <a:r>
              <a:rPr lang="en-US" sz="1200" dirty="0" err="1">
                <a:solidFill>
                  <a:schemeClr val="bg1"/>
                </a:solidFill>
              </a:rPr>
              <a:t>Periodik</a:t>
            </a:r>
            <a:r>
              <a:rPr lang="en-US" sz="1200" dirty="0">
                <a:solidFill>
                  <a:schemeClr val="bg1"/>
                </a:solidFill>
              </a:rPr>
              <a:t> des Menschen, “ </a:t>
            </a:r>
            <a:r>
              <a:rPr lang="en-US" sz="1200" i="1" dirty="0">
                <a:solidFill>
                  <a:schemeClr val="bg1"/>
                </a:solidFill>
              </a:rPr>
              <a:t>P. </a:t>
            </a:r>
            <a:r>
              <a:rPr lang="en-US" sz="1200" i="1" dirty="0" err="1">
                <a:solidFill>
                  <a:schemeClr val="bg1"/>
                </a:solidFill>
              </a:rPr>
              <a:t>Flengers</a:t>
            </a:r>
            <a:r>
              <a:rPr lang="en-US" sz="1200" i="1" dirty="0">
                <a:solidFill>
                  <a:schemeClr val="bg1"/>
                </a:solidFill>
              </a:rPr>
              <a:t> Arch.</a:t>
            </a:r>
            <a:r>
              <a:rPr lang="en-US" sz="1200" dirty="0">
                <a:solidFill>
                  <a:schemeClr val="bg1"/>
                </a:solidFill>
              </a:rPr>
              <a:t> 321 (1980): 133-42; J. </a:t>
            </a:r>
            <a:r>
              <a:rPr lang="en-US" sz="1200" dirty="0" err="1">
                <a:solidFill>
                  <a:schemeClr val="bg1"/>
                </a:solidFill>
              </a:rPr>
              <a:t>Vernikos-Danellis</a:t>
            </a:r>
            <a:r>
              <a:rPr lang="en-US" sz="1200" dirty="0">
                <a:solidFill>
                  <a:schemeClr val="bg1"/>
                </a:solidFill>
              </a:rPr>
              <a:t> and C.M. </a:t>
            </a:r>
            <a:r>
              <a:rPr lang="en-US" sz="1200" dirty="0" err="1">
                <a:solidFill>
                  <a:schemeClr val="bg1"/>
                </a:solidFill>
              </a:rPr>
              <a:t>Wingest</a:t>
            </a:r>
            <a:r>
              <a:rPr lang="en-US" sz="1200" dirty="0">
                <a:solidFill>
                  <a:schemeClr val="bg1"/>
                </a:solidFill>
              </a:rPr>
              <a:t>, “ The Importance of Social Cues in the Regulation of Plasma Cortisol in Man,” in A. </a:t>
            </a:r>
            <a:r>
              <a:rPr lang="en-US" sz="1200" dirty="0" err="1">
                <a:solidFill>
                  <a:schemeClr val="bg1"/>
                </a:solidFill>
              </a:rPr>
              <a:t>Reinberg</a:t>
            </a:r>
            <a:r>
              <a:rPr lang="en-US" sz="1200" dirty="0">
                <a:solidFill>
                  <a:schemeClr val="bg1"/>
                </a:solidFill>
              </a:rPr>
              <a:t> and F. </a:t>
            </a:r>
            <a:r>
              <a:rPr lang="en-US" sz="1200" dirty="0" err="1">
                <a:solidFill>
                  <a:schemeClr val="bg1"/>
                </a:solidFill>
              </a:rPr>
              <a:t>Halbers</a:t>
            </a:r>
            <a:r>
              <a:rPr lang="en-US" sz="1200" dirty="0">
                <a:solidFill>
                  <a:schemeClr val="bg1"/>
                </a:solidFill>
              </a:rPr>
              <a:t>, eds., </a:t>
            </a:r>
            <a:r>
              <a:rPr lang="en-US" sz="1200" i="1" dirty="0" err="1">
                <a:solidFill>
                  <a:schemeClr val="bg1"/>
                </a:solidFill>
              </a:rPr>
              <a:t>Chronopharmacology</a:t>
            </a:r>
            <a:r>
              <a:rPr lang="en-US" sz="1200" dirty="0">
                <a:solidFill>
                  <a:schemeClr val="bg1"/>
                </a:solidFill>
              </a:rPr>
              <a:t> (New York: </a:t>
            </a:r>
            <a:r>
              <a:rPr lang="en-US" sz="1200" dirty="0" err="1">
                <a:solidFill>
                  <a:schemeClr val="bg1"/>
                </a:solidFill>
              </a:rPr>
              <a:t>Pergamon</a:t>
            </a:r>
            <a:r>
              <a:rPr lang="en-US" sz="1200" dirty="0">
                <a:solidFill>
                  <a:schemeClr val="bg1"/>
                </a:solidFill>
              </a:rPr>
              <a:t>, 1979), 101-6.]</a:t>
            </a: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20353644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1500" accel="50000" decel="50000" autoRev="1" fill="hold">
                                          <p:stCondLst>
                                            <p:cond delay="0"/>
                                          </p:stCondLst>
                                        </p:cTn>
                                        <p:tgtEl>
                                          <p:spTgt spid="6"/>
                                        </p:tgtEl>
                                        <p:attrNameLst>
                                          <p:attrName>ppt_x</p:attrName>
                                          <p:attrName>ppt_y</p:attrName>
                                        </p:attrNameLst>
                                      </p:cBhvr>
                                    </p:animMotion>
                                    <p:animRot by="1500000">
                                      <p:cBhvr>
                                        <p:cTn id="7" dur="750" fill="hold">
                                          <p:stCondLst>
                                            <p:cond delay="0"/>
                                          </p:stCondLst>
                                        </p:cTn>
                                        <p:tgtEl>
                                          <p:spTgt spid="6"/>
                                        </p:tgtEl>
                                        <p:attrNameLst>
                                          <p:attrName>r</p:attrName>
                                        </p:attrNameLst>
                                      </p:cBhvr>
                                    </p:animRot>
                                    <p:animRot by="-1500000">
                                      <p:cBhvr>
                                        <p:cTn id="8" dur="750" fill="hold">
                                          <p:stCondLst>
                                            <p:cond delay="750"/>
                                          </p:stCondLst>
                                        </p:cTn>
                                        <p:tgtEl>
                                          <p:spTgt spid="6"/>
                                        </p:tgtEl>
                                        <p:attrNameLst>
                                          <p:attrName>r</p:attrName>
                                        </p:attrNameLst>
                                      </p:cBhvr>
                                    </p:animRot>
                                    <p:animRot by="-1500000">
                                      <p:cBhvr>
                                        <p:cTn id="9" dur="750" fill="hold">
                                          <p:stCondLst>
                                            <p:cond delay="1500"/>
                                          </p:stCondLst>
                                        </p:cTn>
                                        <p:tgtEl>
                                          <p:spTgt spid="6"/>
                                        </p:tgtEl>
                                        <p:attrNameLst>
                                          <p:attrName>r</p:attrName>
                                        </p:attrNameLst>
                                      </p:cBhvr>
                                    </p:animRot>
                                    <p:animRot by="1500000">
                                      <p:cBhvr>
                                        <p:cTn id="10" dur="750" fill="hold">
                                          <p:stCondLst>
                                            <p:cond delay="2250"/>
                                          </p:stCondLst>
                                        </p:cTn>
                                        <p:tgtEl>
                                          <p:spTgt spid="6"/>
                                        </p:tgtEl>
                                        <p:attrNameLst>
                                          <p:attrName>r</p:attrName>
                                        </p:attrNameLst>
                                      </p:cBhvr>
                                    </p:animRot>
                                  </p:childTnLst>
                                </p:cTn>
                              </p:par>
                            </p:childTnLst>
                          </p:cTn>
                        </p:par>
                        <p:par>
                          <p:cTn id="11" fill="hold">
                            <p:stCondLst>
                              <p:cond delay="11700"/>
                            </p:stCondLst>
                            <p:childTnLst>
                              <p:par>
                                <p:cTn id="12" presetID="10" presetClass="entr" presetSubtype="0" fill="hold" grpId="0" nodeType="after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0" y="762000"/>
            <a:ext cx="7772400" cy="60960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0" dirty="0" smtClean="0">
                <a:solidFill>
                  <a:schemeClr val="bg1"/>
                </a:solidFill>
              </a:rPr>
              <a:t>“ </a:t>
            </a:r>
            <a:r>
              <a:rPr lang="en-US" sz="12000" dirty="0">
                <a:solidFill>
                  <a:schemeClr val="bg1"/>
                </a:solidFill>
              </a:rPr>
              <a:t>Being together in close and constant fashion the way we are in a family-eating, sleeping, conversing, playing, working, praying-causes us to synchronize our biological watches.  All our body rhythms, having to do with sleeping, eating, dreaming, hormones, immunity, cortisol levels, </a:t>
            </a:r>
            <a:r>
              <a:rPr lang="en-US" sz="12000" dirty="0" smtClean="0">
                <a:solidFill>
                  <a:schemeClr val="bg1"/>
                </a:solidFill>
              </a:rPr>
              <a:t>heart </a:t>
            </a:r>
            <a:r>
              <a:rPr lang="en-US" sz="12000" dirty="0">
                <a:solidFill>
                  <a:schemeClr val="bg1"/>
                </a:solidFill>
              </a:rPr>
              <a:t>rate, and endocrine systems, are </a:t>
            </a:r>
            <a:r>
              <a:rPr lang="en-US" sz="12000" dirty="0" smtClean="0">
                <a:solidFill>
                  <a:schemeClr val="bg1"/>
                </a:solidFill>
              </a:rPr>
              <a:t>governed </a:t>
            </a:r>
            <a:r>
              <a:rPr lang="en-US" sz="12000" dirty="0">
                <a:solidFill>
                  <a:schemeClr val="bg1"/>
                </a:solidFill>
              </a:rPr>
              <a:t>by metabolic regulators that make them function in healthy fashion.  Every single system in your body, in other words, is regulated by the interaction of belonging.  Scientists studied the effects of isolation </a:t>
            </a:r>
            <a:r>
              <a:rPr lang="en-US" sz="12000" dirty="0" smtClean="0">
                <a:solidFill>
                  <a:schemeClr val="bg1"/>
                </a:solidFill>
              </a:rPr>
              <a:t>by putting people into rooms alone, without companionship, </a:t>
            </a:r>
            <a:r>
              <a:rPr lang="en-US" sz="12000" dirty="0">
                <a:solidFill>
                  <a:schemeClr val="bg1"/>
                </a:solidFill>
              </a:rPr>
              <a:t>and observing what happened to their biological </a:t>
            </a:r>
            <a:r>
              <a:rPr lang="en-US" sz="12000" dirty="0" smtClean="0">
                <a:solidFill>
                  <a:schemeClr val="bg1"/>
                </a:solidFill>
              </a:rPr>
              <a:t>rhythms…</a:t>
            </a:r>
            <a:endParaRPr lang="en-US" sz="22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74835348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0" y="0"/>
            <a:ext cx="7772400" cy="38100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a:t>
            </a:r>
            <a:r>
              <a:rPr lang="en-US" sz="3000" dirty="0">
                <a:solidFill>
                  <a:schemeClr val="bg1"/>
                </a:solidFill>
              </a:rPr>
              <a:t>it had long been believed that human body rhythms were synchronized with the light,…..To the scientists’ surprise, however, they found that the subjects’ body rhythms weren’t regulated by the light alone, and they </a:t>
            </a:r>
            <a:r>
              <a:rPr lang="en-US" sz="3000" dirty="0" smtClean="0">
                <a:solidFill>
                  <a:schemeClr val="bg1"/>
                </a:solidFill>
              </a:rPr>
              <a:t>[the subjects] became </a:t>
            </a:r>
            <a:r>
              <a:rPr lang="en-US" sz="3000" dirty="0">
                <a:solidFill>
                  <a:schemeClr val="bg1"/>
                </a:solidFill>
              </a:rPr>
              <a:t>unstable</a:t>
            </a:r>
            <a:r>
              <a:rPr lang="en-US" sz="3000" dirty="0" smtClean="0">
                <a:solidFill>
                  <a:schemeClr val="bg1"/>
                </a:solidFill>
              </a:rPr>
              <a:t>.”p144  </a:t>
            </a:r>
            <a:r>
              <a:rPr lang="en-US" sz="1200" dirty="0">
                <a:solidFill>
                  <a:schemeClr val="bg1"/>
                </a:solidFill>
              </a:rPr>
              <a:t>[G. G. Luce, </a:t>
            </a:r>
            <a:r>
              <a:rPr lang="en-US" sz="1200" i="1" dirty="0">
                <a:solidFill>
                  <a:schemeClr val="bg1"/>
                </a:solidFill>
              </a:rPr>
              <a:t>Biological </a:t>
            </a:r>
            <a:r>
              <a:rPr lang="en-US" sz="1200" i="1" dirty="0" err="1">
                <a:solidFill>
                  <a:schemeClr val="bg1"/>
                </a:solidFill>
              </a:rPr>
              <a:t>Thythms</a:t>
            </a:r>
            <a:r>
              <a:rPr lang="en-US" sz="1200" i="1" dirty="0">
                <a:solidFill>
                  <a:schemeClr val="bg1"/>
                </a:solidFill>
              </a:rPr>
              <a:t> in Psychiatry and Medicine </a:t>
            </a:r>
            <a:r>
              <a:rPr lang="en-US" sz="1200" dirty="0">
                <a:solidFill>
                  <a:schemeClr val="bg1"/>
                </a:solidFill>
              </a:rPr>
              <a:t>(Washington, D.C.: Public Health Service Publication No. 2088, 1970); M. A. Hofer, “Relationships as Regulators: A Psychobiologic Perspective on Bereavement,” </a:t>
            </a:r>
            <a:r>
              <a:rPr lang="en-US" sz="1200" i="1" dirty="0" err="1">
                <a:solidFill>
                  <a:schemeClr val="bg1"/>
                </a:solidFill>
              </a:rPr>
              <a:t>Psychosom</a:t>
            </a:r>
            <a:r>
              <a:rPr lang="en-US" sz="1200" i="1" dirty="0">
                <a:solidFill>
                  <a:schemeClr val="bg1"/>
                </a:solidFill>
              </a:rPr>
              <a:t>. Med.</a:t>
            </a:r>
            <a:r>
              <a:rPr lang="en-US" sz="1200" dirty="0">
                <a:solidFill>
                  <a:schemeClr val="bg1"/>
                </a:solidFill>
              </a:rPr>
              <a:t> 46, no.3 (1984): 183-95; R. </a:t>
            </a:r>
            <a:r>
              <a:rPr lang="en-US" sz="1200" dirty="0" err="1">
                <a:solidFill>
                  <a:schemeClr val="bg1"/>
                </a:solidFill>
              </a:rPr>
              <a:t>Wever</a:t>
            </a:r>
            <a:r>
              <a:rPr lang="en-US" sz="1200" dirty="0">
                <a:solidFill>
                  <a:schemeClr val="bg1"/>
                </a:solidFill>
              </a:rPr>
              <a:t>, “</a:t>
            </a:r>
            <a:r>
              <a:rPr lang="en-US" sz="1200" dirty="0" err="1">
                <a:solidFill>
                  <a:schemeClr val="bg1"/>
                </a:solidFill>
              </a:rPr>
              <a:t>Zur</a:t>
            </a:r>
            <a:r>
              <a:rPr lang="en-US" sz="1200" dirty="0">
                <a:solidFill>
                  <a:schemeClr val="bg1"/>
                </a:solidFill>
              </a:rPr>
              <a:t> </a:t>
            </a:r>
            <a:r>
              <a:rPr lang="en-US" sz="1200" dirty="0" err="1">
                <a:solidFill>
                  <a:schemeClr val="bg1"/>
                </a:solidFill>
              </a:rPr>
              <a:t>Zeitgeber-Starkke</a:t>
            </a:r>
            <a:r>
              <a:rPr lang="en-US" sz="1200" dirty="0">
                <a:solidFill>
                  <a:schemeClr val="bg1"/>
                </a:solidFill>
              </a:rPr>
              <a:t> </a:t>
            </a:r>
            <a:r>
              <a:rPr lang="en-US" sz="1200" dirty="0" err="1">
                <a:solidFill>
                  <a:schemeClr val="bg1"/>
                </a:solidFill>
              </a:rPr>
              <a:t>eines</a:t>
            </a:r>
            <a:r>
              <a:rPr lang="en-US" sz="1200" dirty="0">
                <a:solidFill>
                  <a:schemeClr val="bg1"/>
                </a:solidFill>
              </a:rPr>
              <a:t> </a:t>
            </a:r>
            <a:r>
              <a:rPr lang="en-US" sz="1200" dirty="0" err="1">
                <a:solidFill>
                  <a:schemeClr val="bg1"/>
                </a:solidFill>
              </a:rPr>
              <a:t>Lichtdunkelwechsels</a:t>
            </a:r>
            <a:r>
              <a:rPr lang="en-US" sz="1200" dirty="0">
                <a:solidFill>
                  <a:schemeClr val="bg1"/>
                </a:solidFill>
              </a:rPr>
              <a:t> Fur die </a:t>
            </a:r>
            <a:r>
              <a:rPr lang="en-US" sz="1200" dirty="0" err="1">
                <a:solidFill>
                  <a:schemeClr val="bg1"/>
                </a:solidFill>
              </a:rPr>
              <a:t>Circadiane</a:t>
            </a:r>
            <a:r>
              <a:rPr lang="en-US" sz="1200" dirty="0">
                <a:solidFill>
                  <a:schemeClr val="bg1"/>
                </a:solidFill>
              </a:rPr>
              <a:t> </a:t>
            </a:r>
            <a:r>
              <a:rPr lang="en-US" sz="1200" dirty="0" err="1">
                <a:solidFill>
                  <a:schemeClr val="bg1"/>
                </a:solidFill>
              </a:rPr>
              <a:t>Periodik</a:t>
            </a:r>
            <a:r>
              <a:rPr lang="en-US" sz="1200" dirty="0">
                <a:solidFill>
                  <a:schemeClr val="bg1"/>
                </a:solidFill>
              </a:rPr>
              <a:t> des Menschen, “ </a:t>
            </a:r>
            <a:r>
              <a:rPr lang="en-US" sz="1200" i="1" dirty="0">
                <a:solidFill>
                  <a:schemeClr val="bg1"/>
                </a:solidFill>
              </a:rPr>
              <a:t>P. </a:t>
            </a:r>
            <a:r>
              <a:rPr lang="en-US" sz="1200" i="1" dirty="0" err="1">
                <a:solidFill>
                  <a:schemeClr val="bg1"/>
                </a:solidFill>
              </a:rPr>
              <a:t>Flengers</a:t>
            </a:r>
            <a:r>
              <a:rPr lang="en-US" sz="1200" i="1" dirty="0">
                <a:solidFill>
                  <a:schemeClr val="bg1"/>
                </a:solidFill>
              </a:rPr>
              <a:t> Arch.</a:t>
            </a:r>
            <a:r>
              <a:rPr lang="en-US" sz="1200" dirty="0">
                <a:solidFill>
                  <a:schemeClr val="bg1"/>
                </a:solidFill>
              </a:rPr>
              <a:t> 321 (1980): 133-42; J. </a:t>
            </a:r>
            <a:r>
              <a:rPr lang="en-US" sz="1200" dirty="0" err="1">
                <a:solidFill>
                  <a:schemeClr val="bg1"/>
                </a:solidFill>
              </a:rPr>
              <a:t>Vernikos-Danellis</a:t>
            </a:r>
            <a:r>
              <a:rPr lang="en-US" sz="1200" dirty="0">
                <a:solidFill>
                  <a:schemeClr val="bg1"/>
                </a:solidFill>
              </a:rPr>
              <a:t> and C.M. </a:t>
            </a:r>
            <a:r>
              <a:rPr lang="en-US" sz="1200" dirty="0" err="1">
                <a:solidFill>
                  <a:schemeClr val="bg1"/>
                </a:solidFill>
              </a:rPr>
              <a:t>Wingest</a:t>
            </a:r>
            <a:r>
              <a:rPr lang="en-US" sz="1200" dirty="0">
                <a:solidFill>
                  <a:schemeClr val="bg1"/>
                </a:solidFill>
              </a:rPr>
              <a:t>, “ The Importance of Social Cues in the Regulation of Plasma Cortisol in Man,” in A. </a:t>
            </a:r>
            <a:r>
              <a:rPr lang="en-US" sz="1200" dirty="0" err="1">
                <a:solidFill>
                  <a:schemeClr val="bg1"/>
                </a:solidFill>
              </a:rPr>
              <a:t>Reinberg</a:t>
            </a:r>
            <a:r>
              <a:rPr lang="en-US" sz="1200" dirty="0">
                <a:solidFill>
                  <a:schemeClr val="bg1"/>
                </a:solidFill>
              </a:rPr>
              <a:t> and F. </a:t>
            </a:r>
            <a:r>
              <a:rPr lang="en-US" sz="1200" dirty="0" err="1">
                <a:solidFill>
                  <a:schemeClr val="bg1"/>
                </a:solidFill>
              </a:rPr>
              <a:t>Halbers</a:t>
            </a:r>
            <a:r>
              <a:rPr lang="en-US" sz="1200" dirty="0">
                <a:solidFill>
                  <a:schemeClr val="bg1"/>
                </a:solidFill>
              </a:rPr>
              <a:t>, eds., </a:t>
            </a:r>
            <a:r>
              <a:rPr lang="en-US" sz="1200" i="1" dirty="0" err="1">
                <a:solidFill>
                  <a:schemeClr val="bg1"/>
                </a:solidFill>
              </a:rPr>
              <a:t>Chronopharmacology</a:t>
            </a:r>
            <a:r>
              <a:rPr lang="en-US" sz="1200" dirty="0">
                <a:solidFill>
                  <a:schemeClr val="bg1"/>
                </a:solidFill>
              </a:rPr>
              <a:t> (New York: </a:t>
            </a:r>
            <a:r>
              <a:rPr lang="en-US" sz="1200" dirty="0" err="1">
                <a:solidFill>
                  <a:schemeClr val="bg1"/>
                </a:solidFill>
              </a:rPr>
              <a:t>Pergamon</a:t>
            </a:r>
            <a:r>
              <a:rPr lang="en-US" sz="1200" dirty="0">
                <a:solidFill>
                  <a:schemeClr val="bg1"/>
                </a:solidFill>
              </a:rPr>
              <a:t>, 1979), 101-6.] [M. C. Moore- Ede, F. M. </a:t>
            </a:r>
            <a:r>
              <a:rPr lang="en-US" sz="1200" dirty="0" err="1">
                <a:solidFill>
                  <a:schemeClr val="bg1"/>
                </a:solidFill>
              </a:rPr>
              <a:t>Sulzman</a:t>
            </a:r>
            <a:r>
              <a:rPr lang="en-US" sz="1200" dirty="0">
                <a:solidFill>
                  <a:schemeClr val="bg1"/>
                </a:solidFill>
              </a:rPr>
              <a:t>, and C. A. Fuller, </a:t>
            </a:r>
            <a:r>
              <a:rPr lang="en-US" sz="1200" i="1" dirty="0">
                <a:solidFill>
                  <a:schemeClr val="bg1"/>
                </a:solidFill>
              </a:rPr>
              <a:t>The Clocks That Time Us</a:t>
            </a:r>
            <a:r>
              <a:rPr lang="en-US" sz="1200" dirty="0">
                <a:solidFill>
                  <a:schemeClr val="bg1"/>
                </a:solidFill>
              </a:rPr>
              <a:t> (Cambridge, Mass.: Harvard Univ. Press, 1983).]</a:t>
            </a: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Tree>
    <p:extLst>
      <p:ext uri="{BB962C8B-B14F-4D97-AF65-F5344CB8AC3E}">
        <p14:creationId xmlns:p14="http://schemas.microsoft.com/office/powerpoint/2010/main" val="26447457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2209800"/>
            <a:ext cx="7772400" cy="2057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“…research has </a:t>
            </a:r>
            <a:r>
              <a:rPr lang="en-US" sz="3000" dirty="0">
                <a:solidFill>
                  <a:schemeClr val="bg1"/>
                </a:solidFill>
              </a:rPr>
              <a:t>shown that the best business executives use more right-hemisphere thinking processes than left</a:t>
            </a:r>
            <a:r>
              <a:rPr lang="en-US" sz="3000" dirty="0" smtClean="0">
                <a:solidFill>
                  <a:schemeClr val="bg1"/>
                </a:solidFill>
              </a:rPr>
              <a:t>.” p.62 </a:t>
            </a:r>
            <a:r>
              <a:rPr lang="en-US" sz="1200" dirty="0">
                <a:solidFill>
                  <a:schemeClr val="bg1"/>
                </a:solidFill>
              </a:rPr>
              <a:t>[R. </a:t>
            </a:r>
            <a:r>
              <a:rPr lang="en-US" sz="1200" dirty="0" err="1">
                <a:solidFill>
                  <a:schemeClr val="bg1"/>
                </a:solidFill>
              </a:rPr>
              <a:t>Doktor</a:t>
            </a:r>
            <a:r>
              <a:rPr lang="en-US" sz="1200" dirty="0">
                <a:solidFill>
                  <a:schemeClr val="bg1"/>
                </a:solidFill>
              </a:rPr>
              <a:t> and D. Bloom, “Selective Lateralization of Cognitive Style Related to Occupation as Determined by EEG Alpha Asymmetry,” </a:t>
            </a:r>
            <a:r>
              <a:rPr lang="en-US" sz="1200" i="1" dirty="0">
                <a:solidFill>
                  <a:schemeClr val="bg1"/>
                </a:solidFill>
              </a:rPr>
              <a:t>Psychophysiology</a:t>
            </a:r>
            <a:r>
              <a:rPr lang="en-US" sz="1200" dirty="0">
                <a:solidFill>
                  <a:schemeClr val="bg1"/>
                </a:solidFill>
              </a:rPr>
              <a:t> 14 (1977): 385-92.</a:t>
            </a:r>
            <a:r>
              <a:rPr lang="en-US" sz="1300" dirty="0">
                <a:solidFill>
                  <a:schemeClr val="bg1"/>
                </a:solidFill>
              </a:rPr>
              <a:t>]</a:t>
            </a: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
        <p:nvSpPr>
          <p:cNvPr id="7"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Tree>
    <p:extLst>
      <p:ext uri="{BB962C8B-B14F-4D97-AF65-F5344CB8AC3E}">
        <p14:creationId xmlns:p14="http://schemas.microsoft.com/office/powerpoint/2010/main" val="16901781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1470025"/>
            <a:ext cx="7772400" cy="36353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a:solidFill>
                  <a:schemeClr val="bg1"/>
                </a:solidFill>
              </a:rPr>
              <a:t>“A recent (3/27/2009) NIELSEN Company study found that in the U.S. the average adult is spending eight and a half hours a day in front of a </a:t>
            </a:r>
            <a:r>
              <a:rPr lang="en-US" sz="3000" dirty="0" smtClean="0">
                <a:solidFill>
                  <a:schemeClr val="bg1"/>
                </a:solidFill>
              </a:rPr>
              <a:t>screen, be </a:t>
            </a:r>
            <a:r>
              <a:rPr lang="en-US" sz="3000" dirty="0">
                <a:solidFill>
                  <a:schemeClr val="bg1"/>
                </a:solidFill>
              </a:rPr>
              <a:t>it a computer </a:t>
            </a:r>
            <a:r>
              <a:rPr lang="en-US" sz="3000" dirty="0" smtClean="0">
                <a:solidFill>
                  <a:schemeClr val="bg1"/>
                </a:solidFill>
              </a:rPr>
              <a:t>screen, </a:t>
            </a:r>
            <a:r>
              <a:rPr lang="en-US" sz="3000" dirty="0">
                <a:solidFill>
                  <a:schemeClr val="bg1"/>
                </a:solidFill>
              </a:rPr>
              <a:t>cellphone </a:t>
            </a:r>
            <a:r>
              <a:rPr lang="en-US" sz="3000" dirty="0" smtClean="0">
                <a:solidFill>
                  <a:schemeClr val="bg1"/>
                </a:solidFill>
              </a:rPr>
              <a:t>screen, </a:t>
            </a:r>
            <a:r>
              <a:rPr lang="en-US" sz="3000" dirty="0">
                <a:solidFill>
                  <a:schemeClr val="bg1"/>
                </a:solidFill>
              </a:rPr>
              <a:t>TV screen, DVDs, sports channels, video  games, or whatever.” p. 45</a:t>
            </a:r>
            <a:r>
              <a:rPr lang="en-US" sz="1200" dirty="0">
                <a:solidFill>
                  <a:schemeClr val="bg1"/>
                </a:solidFill>
              </a:rPr>
              <a:t> </a:t>
            </a:r>
          </a:p>
          <a:p>
            <a:r>
              <a:rPr lang="en-US" sz="1200" b="1" dirty="0" err="1">
                <a:solidFill>
                  <a:schemeClr val="bg1"/>
                </a:solidFill>
              </a:rPr>
              <a:t>Bolles</a:t>
            </a:r>
            <a:r>
              <a:rPr lang="en-US" sz="1200" b="1" dirty="0">
                <a:solidFill>
                  <a:schemeClr val="bg1"/>
                </a:solidFill>
              </a:rPr>
              <a:t>, R. N. (2009). </a:t>
            </a:r>
            <a:r>
              <a:rPr lang="en-US" sz="1200" b="1" i="1" dirty="0">
                <a:solidFill>
                  <a:schemeClr val="bg1"/>
                </a:solidFill>
              </a:rPr>
              <a:t>The Job-Hunter’s Survival Guide: How to Find Hope and Rewarding Work, Even When “There Are No Jobs.”</a:t>
            </a:r>
            <a:r>
              <a:rPr lang="en-US" sz="1200" b="1" dirty="0">
                <a:solidFill>
                  <a:schemeClr val="bg1"/>
                </a:solidFill>
              </a:rPr>
              <a:t> New York, NY: Ten Speed Press.</a:t>
            </a:r>
            <a:endParaRPr lang="en-US" sz="12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197560085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0" nodeType="withEffect">
                                  <p:stCondLst>
                                    <p:cond delay="0"/>
                                  </p:stCondLst>
                                  <p:iterate type="lt">
                                    <p:tmPct val="10000"/>
                                  </p:iterate>
                                  <p:childTnLst>
                                    <p:animMotion origin="layout" path="M 0.0 0.0 L 0.0 -0.07213" pathEditMode="relative" ptsTypes="">
                                      <p:cBhvr>
                                        <p:cTn id="6" dur="1500" accel="50000" decel="50000" autoRev="1" fill="hold">
                                          <p:stCondLst>
                                            <p:cond delay="0"/>
                                          </p:stCondLst>
                                        </p:cTn>
                                        <p:tgtEl>
                                          <p:spTgt spid="6"/>
                                        </p:tgtEl>
                                        <p:attrNameLst>
                                          <p:attrName>ppt_x</p:attrName>
                                          <p:attrName>ppt_y</p:attrName>
                                        </p:attrNameLst>
                                      </p:cBhvr>
                                    </p:animMotion>
                                    <p:animRot by="1500000">
                                      <p:cBhvr>
                                        <p:cTn id="7" dur="750" fill="hold">
                                          <p:stCondLst>
                                            <p:cond delay="0"/>
                                          </p:stCondLst>
                                        </p:cTn>
                                        <p:tgtEl>
                                          <p:spTgt spid="6"/>
                                        </p:tgtEl>
                                        <p:attrNameLst>
                                          <p:attrName>r</p:attrName>
                                        </p:attrNameLst>
                                      </p:cBhvr>
                                    </p:animRot>
                                    <p:animRot by="-1500000">
                                      <p:cBhvr>
                                        <p:cTn id="8" dur="750" fill="hold">
                                          <p:stCondLst>
                                            <p:cond delay="750"/>
                                          </p:stCondLst>
                                        </p:cTn>
                                        <p:tgtEl>
                                          <p:spTgt spid="6"/>
                                        </p:tgtEl>
                                        <p:attrNameLst>
                                          <p:attrName>r</p:attrName>
                                        </p:attrNameLst>
                                      </p:cBhvr>
                                    </p:animRot>
                                    <p:animRot by="-1500000">
                                      <p:cBhvr>
                                        <p:cTn id="9" dur="750" fill="hold">
                                          <p:stCondLst>
                                            <p:cond delay="1500"/>
                                          </p:stCondLst>
                                        </p:cTn>
                                        <p:tgtEl>
                                          <p:spTgt spid="6"/>
                                        </p:tgtEl>
                                        <p:attrNameLst>
                                          <p:attrName>r</p:attrName>
                                        </p:attrNameLst>
                                      </p:cBhvr>
                                    </p:animRot>
                                    <p:animRot by="1500000">
                                      <p:cBhvr>
                                        <p:cTn id="10" dur="750" fill="hold">
                                          <p:stCondLst>
                                            <p:cond delay="2250"/>
                                          </p:stCondLst>
                                        </p:cTn>
                                        <p:tgtEl>
                                          <p:spTgt spid="6"/>
                                        </p:tgtEl>
                                        <p:attrNameLst>
                                          <p:attrName>r</p:attrName>
                                        </p:attrNameLst>
                                      </p:cBhvr>
                                    </p:animRot>
                                  </p:childTnLst>
                                </p:cTn>
                              </p:par>
                            </p:childTnLst>
                          </p:cTn>
                        </p:par>
                        <p:par>
                          <p:cTn id="11" fill="hold">
                            <p:stCondLst>
                              <p:cond delay="12000"/>
                            </p:stCondLst>
                            <p:childTnLst>
                              <p:par>
                                <p:cTn id="12" presetID="10" presetClass="entr" presetSubtype="0" fill="hold" grpId="0" nodeType="afterEffect">
                                  <p:stCondLst>
                                    <p:cond delay="10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3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1470025"/>
            <a:ext cx="7772400" cy="363537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“It has been suggested that opioid peptides are the body’s natural painkillers.  They have also been linked to improved memory and learning; feelings of pleasure or euphoria; control of body temperature; regulation of hormones that affect the onset of puberty, sexual drive, and reproduction; and mental [health]…” p. </a:t>
            </a:r>
            <a:r>
              <a:rPr lang="en-US" sz="3000" dirty="0" smtClean="0">
                <a:solidFill>
                  <a:schemeClr val="bg1"/>
                </a:solidFill>
              </a:rPr>
              <a:t>430</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3587776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1524000"/>
            <a:ext cx="7772400" cy="3962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The first neuropeptides discovered “were two molecules,  each a chain of 5 amino acids named </a:t>
            </a:r>
            <a:r>
              <a:rPr lang="en-US" sz="3000" dirty="0" err="1" smtClean="0">
                <a:solidFill>
                  <a:schemeClr val="bg1"/>
                </a:solidFill>
              </a:rPr>
              <a:t>enkephalins</a:t>
            </a:r>
            <a:r>
              <a:rPr lang="en-US" sz="3000" dirty="0" smtClean="0">
                <a:solidFill>
                  <a:schemeClr val="bg1"/>
                </a:solidFill>
              </a:rPr>
              <a:t>.  They have potent analgesic (pain-relieving) effects, 200 times stronger than morphine.  Other so-called opioid peptides include the endorphins and </a:t>
            </a:r>
            <a:r>
              <a:rPr lang="en-US" sz="3000" dirty="0" err="1" smtClean="0">
                <a:solidFill>
                  <a:schemeClr val="bg1"/>
                </a:solidFill>
              </a:rPr>
              <a:t>dynorphins</a:t>
            </a:r>
            <a:r>
              <a:rPr lang="en-US" sz="3000" dirty="0" smtClean="0">
                <a:solidFill>
                  <a:schemeClr val="bg1"/>
                </a:solidFill>
              </a:rPr>
              <a:t>.” p. </a:t>
            </a:r>
            <a:r>
              <a:rPr lang="en-US" sz="3000" dirty="0" smtClean="0">
                <a:solidFill>
                  <a:schemeClr val="bg1"/>
                </a:solidFill>
              </a:rPr>
              <a:t>430</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r>
              <a:rPr lang="en-US" sz="3000" dirty="0" smtClean="0">
                <a:solidFill>
                  <a:schemeClr val="bg1"/>
                </a:solidFill>
              </a:rPr>
              <a:t>  </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13380137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2362200"/>
            <a:ext cx="7772400" cy="2209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“Many of the neuropeptides are also found in other parts of the body, particularly the digestive system, where they serve as hormones or other regulators of physiological responses.” p. </a:t>
            </a:r>
            <a:r>
              <a:rPr lang="en-US" sz="3000" dirty="0" smtClean="0">
                <a:solidFill>
                  <a:schemeClr val="bg1"/>
                </a:solidFill>
              </a:rPr>
              <a:t>430</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34046885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0" y="1676400"/>
            <a:ext cx="7772400" cy="37338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“In 1974 scientist discovered that certain brain neurons have…receptors for opiate drugs such as morphine and heroine.  The quest to find the naturally occurring substances that use these receptors brought to light the first neuropeptides.” p. </a:t>
            </a:r>
            <a:r>
              <a:rPr lang="en-US" sz="3000" dirty="0" smtClean="0">
                <a:solidFill>
                  <a:schemeClr val="bg1"/>
                </a:solidFill>
              </a:rPr>
              <a:t>430</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smtClean="0">
                <a:solidFill>
                  <a:prstClr val="white"/>
                </a:solidFill>
                <a:ea typeface="+mn-ea"/>
                <a:cs typeface="+mn-cs"/>
              </a:rPr>
              <a:t> &amp; Reynolds, 1993)</a:t>
            </a:r>
            <a:r>
              <a:rPr lang="en-US" sz="3000" dirty="0" smtClean="0">
                <a:solidFill>
                  <a:schemeClr val="bg1"/>
                </a:solidFill>
              </a:rPr>
              <a:t>  </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19988743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0" y="838200"/>
            <a:ext cx="7772400" cy="6096000"/>
          </a:xfrm>
          <a:prstGeom prst="rect">
            <a:avLst/>
          </a:prstGeom>
        </p:spPr>
        <p:txBody>
          <a:bodyPr vert="horz" lIns="91440" tIns="45720" rIns="91440" bIns="45720" rtlCol="0" anchor="ctr">
            <a:normAutofit fontScale="62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800" dirty="0" smtClean="0">
                <a:solidFill>
                  <a:schemeClr val="bg1"/>
                </a:solidFill>
              </a:rPr>
              <a:t>“ Scientist </a:t>
            </a:r>
            <a:r>
              <a:rPr lang="en-US" sz="4800" dirty="0">
                <a:solidFill>
                  <a:schemeClr val="bg1"/>
                </a:solidFill>
              </a:rPr>
              <a:t>hold that social networks and social support play a role in the ability of our blood cells to </a:t>
            </a:r>
            <a:r>
              <a:rPr lang="en-US" sz="4800" dirty="0" smtClean="0">
                <a:solidFill>
                  <a:schemeClr val="bg1"/>
                </a:solidFill>
              </a:rPr>
              <a:t>resist </a:t>
            </a:r>
            <a:r>
              <a:rPr lang="en-US" sz="4800" dirty="0">
                <a:solidFill>
                  <a:schemeClr val="bg1"/>
                </a:solidFill>
              </a:rPr>
              <a:t>infections….And social interaction decreases the amount of medication people need and accelerates their recovery from illness.  One study looked at surgical patients…The anesthesiologists were told to talk to one group while medicating them, extending support, encouragement, and reassurance….The patients who received special care were found to need less pain medication after the surgery and were discharged an average of 2.7 days earlier than the patients who received no special care</a:t>
            </a:r>
            <a:r>
              <a:rPr lang="en-US" sz="4800" dirty="0" smtClean="0">
                <a:solidFill>
                  <a:schemeClr val="bg1"/>
                </a:solidFill>
              </a:rPr>
              <a:t>.”p.153</a:t>
            </a:r>
            <a:r>
              <a:rPr lang="en-US" dirty="0" smtClean="0">
                <a:solidFill>
                  <a:schemeClr val="bg1"/>
                </a:solidFill>
              </a:rPr>
              <a:t> </a:t>
            </a:r>
            <a:r>
              <a:rPr lang="en-US" sz="1900" dirty="0" smtClean="0">
                <a:solidFill>
                  <a:schemeClr val="bg1"/>
                </a:solidFill>
              </a:rPr>
              <a:t> </a:t>
            </a:r>
            <a:r>
              <a:rPr lang="en-US" sz="1900" dirty="0">
                <a:solidFill>
                  <a:schemeClr val="bg1"/>
                </a:solidFill>
              </a:rPr>
              <a:t>[J. S. House et al., “Social Relationship and Health,” </a:t>
            </a:r>
            <a:r>
              <a:rPr lang="en-US" sz="1900" i="1" dirty="0">
                <a:solidFill>
                  <a:schemeClr val="bg1"/>
                </a:solidFill>
              </a:rPr>
              <a:t>Science</a:t>
            </a:r>
            <a:r>
              <a:rPr lang="en-US" sz="1900" dirty="0">
                <a:solidFill>
                  <a:schemeClr val="bg1"/>
                </a:solidFill>
              </a:rPr>
              <a:t> 241 (1988): 540-45; J. S. House et al., “Social Ties and Susceptibility to the Common Cold,” </a:t>
            </a:r>
            <a:r>
              <a:rPr lang="en-US" sz="1900" i="1" dirty="0">
                <a:solidFill>
                  <a:schemeClr val="bg1"/>
                </a:solidFill>
              </a:rPr>
              <a:t>JAMA</a:t>
            </a:r>
            <a:r>
              <a:rPr lang="en-US" sz="1900" dirty="0">
                <a:solidFill>
                  <a:schemeClr val="bg1"/>
                </a:solidFill>
              </a:rPr>
              <a:t> 277, no. 24 (1997): 1940-44.] [L. D. Egbert et al., “Reduction of Post-operative Pain by </a:t>
            </a:r>
            <a:r>
              <a:rPr lang="en-US" sz="1900" dirty="0" smtClean="0">
                <a:solidFill>
                  <a:schemeClr val="bg1"/>
                </a:solidFill>
              </a:rPr>
              <a:t>Encouragement </a:t>
            </a:r>
            <a:r>
              <a:rPr lang="en-US" sz="1900" dirty="0">
                <a:solidFill>
                  <a:schemeClr val="bg1"/>
                </a:solidFill>
              </a:rPr>
              <a:t>and Instruction of Patients,” </a:t>
            </a:r>
            <a:r>
              <a:rPr lang="en-US" sz="1900" i="1" dirty="0">
                <a:solidFill>
                  <a:schemeClr val="bg1"/>
                </a:solidFill>
              </a:rPr>
              <a:t>NEJM</a:t>
            </a:r>
            <a:r>
              <a:rPr lang="en-US" sz="1900" dirty="0">
                <a:solidFill>
                  <a:schemeClr val="bg1"/>
                </a:solidFill>
              </a:rPr>
              <a:t> 270 (1964): 825-27.]</a:t>
            </a: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Tree>
    <p:extLst>
      <p:ext uri="{BB962C8B-B14F-4D97-AF65-F5344CB8AC3E}">
        <p14:creationId xmlns:p14="http://schemas.microsoft.com/office/powerpoint/2010/main" val="6529851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grpId="0" nodeType="withEffect">
                                  <p:stCondLst>
                                    <p:cond delay="1000"/>
                                  </p:stCondLst>
                                  <p:iterate type="lt">
                                    <p:tmAbs val="25"/>
                                  </p:iterate>
                                  <p:childTnLst>
                                    <p:set>
                                      <p:cBhvr override="childStyle">
                                        <p:cTn id="6" dur="2000"/>
                                        <p:tgtEl>
                                          <p:spTgt spid="6"/>
                                        </p:tgtEl>
                                        <p:attrNameLst>
                                          <p:attrName>style.fontWeight</p:attrName>
                                        </p:attrNameLst>
                                      </p:cBhvr>
                                      <p:to>
                                        <p:strVal val="bold"/>
                                      </p:to>
                                    </p:set>
                                  </p:childTnLst>
                                </p:cTn>
                              </p:par>
                            </p:childTnLst>
                          </p:cTn>
                        </p:par>
                        <p:par>
                          <p:cTn id="7" fill="hold">
                            <p:stCondLst>
                              <p:cond delay="3725"/>
                            </p:stCondLst>
                            <p:childTnLst>
                              <p:par>
                                <p:cTn id="8" presetID="10" presetClass="entr" presetSubtype="0" fill="hold" grpId="0" nodeType="after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0" y="2057400"/>
            <a:ext cx="7772400" cy="28956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“People </a:t>
            </a:r>
            <a:r>
              <a:rPr lang="en-US" sz="3000" dirty="0">
                <a:solidFill>
                  <a:schemeClr val="bg1"/>
                </a:solidFill>
              </a:rPr>
              <a:t>with a more diverse social network live longer than people with fewer relationships, and having few friends is a greater health risk than smoking, obesity, and other factors</a:t>
            </a:r>
            <a:r>
              <a:rPr lang="en-US" sz="3000" dirty="0" smtClean="0">
                <a:solidFill>
                  <a:schemeClr val="bg1"/>
                </a:solidFill>
              </a:rPr>
              <a:t>.”p.155 </a:t>
            </a:r>
            <a:r>
              <a:rPr lang="en-US" sz="1200" dirty="0">
                <a:solidFill>
                  <a:schemeClr val="bg1"/>
                </a:solidFill>
              </a:rPr>
              <a:t>[S. B. Friedman et al., “Differential Susceptibility to a Viral Agent in Mice Housed Alone or in Groups,” </a:t>
            </a:r>
            <a:r>
              <a:rPr lang="en-US" sz="1200" i="1" dirty="0" err="1">
                <a:solidFill>
                  <a:schemeClr val="bg1"/>
                </a:solidFill>
              </a:rPr>
              <a:t>Psychosom</a:t>
            </a:r>
            <a:r>
              <a:rPr lang="en-US" sz="1200" i="1" dirty="0">
                <a:solidFill>
                  <a:schemeClr val="bg1"/>
                </a:solidFill>
              </a:rPr>
              <a:t>. Med.</a:t>
            </a:r>
            <a:r>
              <a:rPr lang="en-US" sz="1200" dirty="0">
                <a:solidFill>
                  <a:schemeClr val="bg1"/>
                </a:solidFill>
              </a:rPr>
              <a:t> 32, no. 3 (1970): 285-99; L.F. </a:t>
            </a:r>
            <a:r>
              <a:rPr lang="en-US" sz="1200" dirty="0" err="1">
                <a:solidFill>
                  <a:schemeClr val="bg1"/>
                </a:solidFill>
              </a:rPr>
              <a:t>Berkman</a:t>
            </a:r>
            <a:r>
              <a:rPr lang="en-US" sz="1200" dirty="0">
                <a:solidFill>
                  <a:schemeClr val="bg1"/>
                </a:solidFill>
              </a:rPr>
              <a:t> and S. L. </a:t>
            </a:r>
            <a:r>
              <a:rPr lang="en-US" sz="1200" dirty="0" err="1">
                <a:solidFill>
                  <a:schemeClr val="bg1"/>
                </a:solidFill>
              </a:rPr>
              <a:t>Syme</a:t>
            </a:r>
            <a:r>
              <a:rPr lang="en-US" sz="1200" dirty="0">
                <a:solidFill>
                  <a:schemeClr val="bg1"/>
                </a:solidFill>
              </a:rPr>
              <a:t>, “Social Networks, Host Resistance, and </a:t>
            </a:r>
            <a:r>
              <a:rPr lang="en-US" sz="1200" dirty="0" err="1">
                <a:solidFill>
                  <a:schemeClr val="bg1"/>
                </a:solidFill>
              </a:rPr>
              <a:t>Mortality,’</a:t>
            </a:r>
            <a:r>
              <a:rPr lang="en-US" sz="1200" i="1" dirty="0" err="1">
                <a:solidFill>
                  <a:schemeClr val="bg1"/>
                </a:solidFill>
              </a:rPr>
              <a:t>Am</a:t>
            </a:r>
            <a:r>
              <a:rPr lang="en-US" sz="1200" i="1" dirty="0">
                <a:solidFill>
                  <a:schemeClr val="bg1"/>
                </a:solidFill>
              </a:rPr>
              <a:t>. J. </a:t>
            </a:r>
            <a:r>
              <a:rPr lang="en-US" sz="1200" i="1" dirty="0" err="1">
                <a:solidFill>
                  <a:schemeClr val="bg1"/>
                </a:solidFill>
              </a:rPr>
              <a:t>Epidem</a:t>
            </a:r>
            <a:r>
              <a:rPr lang="en-US" sz="1200" i="1" dirty="0">
                <a:solidFill>
                  <a:schemeClr val="bg1"/>
                </a:solidFill>
              </a:rPr>
              <a:t>.</a:t>
            </a:r>
            <a:r>
              <a:rPr lang="en-US" sz="1200" dirty="0">
                <a:solidFill>
                  <a:schemeClr val="bg1"/>
                </a:solidFill>
              </a:rPr>
              <a:t> 109 (1979): 185-204; T. M. Vogt et al., Social Networks </a:t>
            </a:r>
            <a:r>
              <a:rPr lang="en-US" sz="1200" dirty="0" err="1">
                <a:solidFill>
                  <a:schemeClr val="bg1"/>
                </a:solidFill>
              </a:rPr>
              <a:t>asPredictors</a:t>
            </a:r>
            <a:r>
              <a:rPr lang="en-US" sz="1200" dirty="0">
                <a:solidFill>
                  <a:schemeClr val="bg1"/>
                </a:solidFill>
              </a:rPr>
              <a:t> of Ischemic Heart Disease, Cancer, Stroke, Hypertension,” </a:t>
            </a:r>
            <a:r>
              <a:rPr lang="en-US" sz="1200" i="1" dirty="0">
                <a:solidFill>
                  <a:schemeClr val="bg1"/>
                </a:solidFill>
              </a:rPr>
              <a:t>J. </a:t>
            </a:r>
            <a:r>
              <a:rPr lang="en-US" sz="1200" i="1" dirty="0" err="1">
                <a:solidFill>
                  <a:schemeClr val="bg1"/>
                </a:solidFill>
              </a:rPr>
              <a:t>Clin</a:t>
            </a:r>
            <a:r>
              <a:rPr lang="en-US" sz="1200" i="1" dirty="0">
                <a:solidFill>
                  <a:schemeClr val="bg1"/>
                </a:solidFill>
              </a:rPr>
              <a:t>. </a:t>
            </a:r>
            <a:r>
              <a:rPr lang="en-US" sz="1200" i="1" dirty="0" err="1">
                <a:solidFill>
                  <a:schemeClr val="bg1"/>
                </a:solidFill>
              </a:rPr>
              <a:t>Epidemiol</a:t>
            </a:r>
            <a:r>
              <a:rPr lang="en-US" sz="1200" i="1" dirty="0">
                <a:solidFill>
                  <a:schemeClr val="bg1"/>
                </a:solidFill>
              </a:rPr>
              <a:t>.</a:t>
            </a:r>
            <a:r>
              <a:rPr lang="en-US" sz="1200" dirty="0">
                <a:solidFill>
                  <a:schemeClr val="bg1"/>
                </a:solidFill>
              </a:rPr>
              <a:t> 45 (1992): 659-66.]</a:t>
            </a: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E~MOTIONAL/ RELATIONAL AWARENESS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30502122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4" name="Title 1"/>
          <p:cNvSpPr txBox="1">
            <a:spLocks/>
          </p:cNvSpPr>
          <p:nvPr/>
        </p:nvSpPr>
        <p:spPr>
          <a:xfrm>
            <a:off x="0" y="609600"/>
            <a:ext cx="7772400" cy="6248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a:t>
            </a:r>
            <a:r>
              <a:rPr lang="en-US" sz="3000" dirty="0">
                <a:solidFill>
                  <a:schemeClr val="bg1"/>
                </a:solidFill>
              </a:rPr>
              <a:t>“the brain communicates constantly with other organs, and they in turn communicate with us. </a:t>
            </a:r>
            <a:r>
              <a:rPr lang="en-US" sz="3000" dirty="0" smtClean="0">
                <a:solidFill>
                  <a:schemeClr val="bg1"/>
                </a:solidFill>
              </a:rPr>
              <a:t>…When </a:t>
            </a:r>
            <a:r>
              <a:rPr lang="en-US" sz="3000" dirty="0">
                <a:solidFill>
                  <a:schemeClr val="bg1"/>
                </a:solidFill>
              </a:rPr>
              <a:t>intuition comes, the brain releases endorphins and neuropeptides to all the nerves, the blood vessels, the heart, the lungs, the gastrointestinal tract, </a:t>
            </a:r>
            <a:r>
              <a:rPr lang="en-US" sz="3000" dirty="0" smtClean="0">
                <a:solidFill>
                  <a:schemeClr val="bg1"/>
                </a:solidFill>
              </a:rPr>
              <a:t>….a </a:t>
            </a:r>
            <a:r>
              <a:rPr lang="en-US" sz="3000" dirty="0">
                <a:solidFill>
                  <a:schemeClr val="bg1"/>
                </a:solidFill>
              </a:rPr>
              <a:t>systematic organization of specific emotions and memories in the brain is being transferred to specific organs in the body.  This is all part </a:t>
            </a:r>
            <a:r>
              <a:rPr lang="en-US" sz="3000" dirty="0" smtClean="0">
                <a:solidFill>
                  <a:schemeClr val="bg1"/>
                </a:solidFill>
              </a:rPr>
              <a:t>of…our </a:t>
            </a:r>
            <a:r>
              <a:rPr lang="en-US" sz="3000" dirty="0">
                <a:solidFill>
                  <a:schemeClr val="bg1"/>
                </a:solidFill>
              </a:rPr>
              <a:t>intuitive guidance  system.  We all have a </a:t>
            </a:r>
            <a:r>
              <a:rPr lang="en-US" sz="3000" dirty="0" smtClean="0">
                <a:solidFill>
                  <a:schemeClr val="bg1"/>
                </a:solidFill>
              </a:rPr>
              <a:t>brain</a:t>
            </a:r>
            <a:r>
              <a:rPr lang="en-US" sz="3000" dirty="0">
                <a:solidFill>
                  <a:schemeClr val="bg1"/>
                </a:solidFill>
              </a:rPr>
              <a:t> </a:t>
            </a:r>
            <a:r>
              <a:rPr lang="en-US" sz="3000" dirty="0" smtClean="0">
                <a:solidFill>
                  <a:schemeClr val="bg1"/>
                </a:solidFill>
              </a:rPr>
              <a:t>…dreams…a body….memories</a:t>
            </a:r>
            <a:r>
              <a:rPr lang="en-US" sz="3000" dirty="0">
                <a:solidFill>
                  <a:schemeClr val="bg1"/>
                </a:solidFill>
              </a:rPr>
              <a:t>.  An </a:t>
            </a:r>
            <a:r>
              <a:rPr lang="en-US" sz="3000" dirty="0" smtClean="0">
                <a:solidFill>
                  <a:schemeClr val="bg1"/>
                </a:solidFill>
              </a:rPr>
              <a:t>intuition </a:t>
            </a:r>
            <a:r>
              <a:rPr lang="en-US" sz="3000" dirty="0">
                <a:solidFill>
                  <a:schemeClr val="bg1"/>
                </a:solidFill>
              </a:rPr>
              <a:t>network is in place inside everyone of us</a:t>
            </a:r>
            <a:r>
              <a:rPr lang="en-US" sz="3000" dirty="0" smtClean="0">
                <a:solidFill>
                  <a:schemeClr val="bg1"/>
                </a:solidFill>
              </a:rPr>
              <a:t>.” p. 36-7 </a:t>
            </a:r>
            <a:r>
              <a:rPr lang="en-US" sz="1200" dirty="0" smtClean="0">
                <a:solidFill>
                  <a:schemeClr val="bg1"/>
                </a:solidFill>
              </a:rPr>
              <a:t>(Schultz, M.L., 1998)</a:t>
            </a:r>
            <a:endParaRPr lang="en-US" sz="1200" dirty="0">
              <a:solidFill>
                <a:schemeClr val="bg1"/>
              </a:solidFill>
            </a:endParaRPr>
          </a:p>
        </p:txBody>
      </p:sp>
      <p:sp>
        <p:nvSpPr>
          <p:cNvPr id="8" name="Title 1"/>
          <p:cNvSpPr>
            <a:spLocks noGrp="1"/>
          </p:cNvSpPr>
          <p:nvPr>
            <p:ph type="ctrTitle"/>
          </p:nvPr>
        </p:nvSpPr>
        <p:spPr>
          <a:xfrm>
            <a:off x="0" y="-76200"/>
            <a:ext cx="7772400" cy="838200"/>
          </a:xfrm>
        </p:spPr>
        <p:txBody>
          <a:bodyPr/>
          <a:lstStyle/>
          <a:p>
            <a:pPr algn="l"/>
            <a:r>
              <a:rPr lang="en-US" b="1" dirty="0" smtClean="0">
                <a:solidFill>
                  <a:schemeClr val="bg1"/>
                </a:solidFill>
              </a:rPr>
              <a:t>Did you know…?</a:t>
            </a:r>
            <a:endParaRPr lang="en-US" b="1" dirty="0">
              <a:solidFill>
                <a:schemeClr val="bg1"/>
              </a:solidFill>
            </a:endParaRPr>
          </a:p>
        </p:txBody>
      </p:sp>
      <p:sp>
        <p:nvSpPr>
          <p:cNvPr id="7"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Tree>
    <p:extLst>
      <p:ext uri="{BB962C8B-B14F-4D97-AF65-F5344CB8AC3E}">
        <p14:creationId xmlns:p14="http://schemas.microsoft.com/office/powerpoint/2010/main" val="340754740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grpId="0" nodeType="withEffect">
                                  <p:stCondLst>
                                    <p:cond delay="0"/>
                                  </p:stCondLst>
                                  <p:childTnLst>
                                    <p:anim calcmode="discrete" valueType="str">
                                      <p:cBhvr override="childStyle">
                                        <p:cTn id="6" dur="2000" fill="hold"/>
                                        <p:tgtEl>
                                          <p:spTgt spid="7"/>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2000"/>
                            </p:stCondLst>
                            <p:childTnLst>
                              <p:par>
                                <p:cTn id="8" presetID="10" presetClass="entr" presetSubtype="0" fill="hold" grpId="0" nodeType="afterEffect">
                                  <p:stCondLst>
                                    <p:cond delay="10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3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152400" y="762000"/>
            <a:ext cx="8229600" cy="2286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“…a long-term or strong resistance [stress] reaction puts heavy demands on the body…[which it] may not be up to handling the demands [of causing it to even] …suddenly fail under the strain.” p. </a:t>
            </a:r>
            <a:r>
              <a:rPr lang="en-US" sz="3000" dirty="0" smtClean="0">
                <a:solidFill>
                  <a:schemeClr val="bg1"/>
                </a:solidFill>
              </a:rPr>
              <a:t>557-559</a:t>
            </a:r>
            <a:r>
              <a:rPr lang="en-US" sz="1200" dirty="0">
                <a:solidFill>
                  <a:prstClr val="white"/>
                </a:solidFill>
                <a:ea typeface="+mn-ea"/>
                <a:cs typeface="+mn-cs"/>
              </a:rPr>
              <a:t> </a:t>
            </a:r>
            <a:r>
              <a:rPr lang="en-US" sz="1200" dirty="0">
                <a:solidFill>
                  <a:prstClr val="white"/>
                </a:solidFill>
              </a:rPr>
              <a:t>(</a:t>
            </a:r>
            <a:r>
              <a:rPr lang="en-US" sz="1200" dirty="0" err="1">
                <a:solidFill>
                  <a:prstClr val="white"/>
                </a:solidFill>
              </a:rPr>
              <a:t>Tortora</a:t>
            </a:r>
            <a:r>
              <a:rPr lang="en-US" sz="1200" dirty="0">
                <a:solidFill>
                  <a:prstClr val="white"/>
                </a:solidFill>
              </a:rPr>
              <a:t>, &amp; Reynolds, 1993)</a:t>
            </a:r>
            <a:endParaRPr lang="en-US" sz="3000" dirty="0">
              <a:solidFill>
                <a:schemeClr val="bg1"/>
              </a:solidFill>
            </a:endParaRPr>
          </a:p>
        </p:txBody>
      </p:sp>
      <p:sp>
        <p:nvSpPr>
          <p:cNvPr id="5" name="Title 1"/>
          <p:cNvSpPr txBox="1">
            <a:spLocks/>
          </p:cNvSpPr>
          <p:nvPr/>
        </p:nvSpPr>
        <p:spPr>
          <a:xfrm>
            <a:off x="0" y="3048000"/>
            <a:ext cx="7772400" cy="3810000"/>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“…it is clear that stress can lead to certain diseases.  [Some] Stress-related disorders include gastritis, ulcerative colitis, irritable bowel syndrome, peptic ulcers, hypertension, asthma, rheumatoid arthritis, migraine headaches, anxiety, and depression..  It has also been shown that people under stress are at greater risk of developing chronic disease or dying prematurely…” p. </a:t>
            </a:r>
            <a:r>
              <a:rPr lang="en-US" sz="3000" dirty="0" smtClean="0">
                <a:solidFill>
                  <a:schemeClr val="bg1"/>
                </a:solidFill>
              </a:rPr>
              <a:t>559-560</a:t>
            </a:r>
            <a:r>
              <a:rPr lang="en-US" sz="1200" dirty="0">
                <a:solidFill>
                  <a:prstClr val="white"/>
                </a:solidFill>
                <a:ea typeface="+mn-ea"/>
                <a:cs typeface="+mn-cs"/>
              </a:rPr>
              <a:t> </a:t>
            </a:r>
            <a:r>
              <a:rPr lang="en-US" sz="1200" dirty="0" smtClean="0">
                <a:solidFill>
                  <a:prstClr val="white"/>
                </a:solidFill>
                <a:ea typeface="+mn-ea"/>
                <a:cs typeface="+mn-cs"/>
              </a:rPr>
              <a:t>(</a:t>
            </a:r>
            <a:r>
              <a:rPr lang="en-US" sz="1200" dirty="0" err="1" smtClean="0">
                <a:solidFill>
                  <a:prstClr val="white"/>
                </a:solidFill>
                <a:ea typeface="+mn-ea"/>
                <a:cs typeface="+mn-cs"/>
              </a:rPr>
              <a:t>Tortora</a:t>
            </a:r>
            <a:r>
              <a:rPr lang="en-US" sz="1200" dirty="0">
                <a:solidFill>
                  <a:prstClr val="white"/>
                </a:solidFill>
                <a:ea typeface="+mn-ea"/>
                <a:cs typeface="+mn-cs"/>
              </a:rPr>
              <a:t>, &amp;</a:t>
            </a:r>
            <a:r>
              <a:rPr lang="en-US" sz="1200" dirty="0" smtClean="0">
                <a:solidFill>
                  <a:prstClr val="white"/>
                </a:solidFill>
                <a:ea typeface="+mn-ea"/>
                <a:cs typeface="+mn-cs"/>
              </a:rPr>
              <a:t> Reynolds, 1993)</a:t>
            </a:r>
            <a:endParaRPr lang="en-US" sz="3000" dirty="0">
              <a:solidFill>
                <a:schemeClr val="bg1"/>
              </a:solidFill>
            </a:endParaRPr>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pic>
        <p:nvPicPr>
          <p:cNvPr id="4" name="#13 - Crouching Tiger Hidden Dragon.p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791200" y="304800"/>
            <a:ext cx="609600" cy="609600"/>
          </a:xfrm>
          <a:prstGeom prst="rect">
            <a:avLst/>
          </a:prstGeom>
        </p:spPr>
      </p:pic>
    </p:spTree>
    <p:extLst>
      <p:ext uri="{BB962C8B-B14F-4D97-AF65-F5344CB8AC3E}">
        <p14:creationId xmlns:p14="http://schemas.microsoft.com/office/powerpoint/2010/main" val="16773725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par>
                                <p:cTn id="7" presetID="10" presetClass="entr" presetSubtype="0" fill="hold" grpId="0" nodeType="withEffect">
                                  <p:stCondLst>
                                    <p:cond delay="3000"/>
                                  </p:stCondLst>
                                  <p:childTnLst>
                                    <p:set>
                                      <p:cBhvr>
                                        <p:cTn id="8" dur="1" fill="hold">
                                          <p:stCondLst>
                                            <p:cond delay="0"/>
                                          </p:stCondLst>
                                        </p:cTn>
                                        <p:tgtEl>
                                          <p:spTgt spid="3"/>
                                        </p:tgtEl>
                                        <p:attrNameLst>
                                          <p:attrName>style.visibility</p:attrName>
                                        </p:attrNameLst>
                                      </p:cBhvr>
                                      <p:to>
                                        <p:strVal val="visible"/>
                                      </p:to>
                                    </p:set>
                                    <p:animEffect transition="in" filter="fade">
                                      <p:cBhvr>
                                        <p:cTn id="9" dur="6000"/>
                                        <p:tgtEl>
                                          <p:spTgt spid="3"/>
                                        </p:tgtEl>
                                      </p:cBhvr>
                                    </p:animEffect>
                                  </p:childTnLst>
                                </p:cTn>
                              </p:par>
                            </p:childTnLst>
                          </p:cTn>
                        </p:par>
                        <p:par>
                          <p:cTn id="10" fill="hold">
                            <p:stCondLst>
                              <p:cond delay="90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9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4" fill="hold" display="0">
                  <p:stCondLst>
                    <p:cond delay="indefinite"/>
                  </p:stCondLst>
                  <p:endCondLst>
                    <p:cond evt="onStopAudio" delay="0">
                      <p:tgtEl>
                        <p:sldTgt/>
                      </p:tgtEl>
                    </p:cond>
                  </p:endCondLst>
                </p:cTn>
                <p:tgtEl>
                  <p:spTgt spid="4"/>
                </p:tgtEl>
              </p:cMediaNode>
            </p:audio>
          </p:childTnLst>
        </p:cTn>
      </p:par>
    </p:tnLst>
    <p:bldLst>
      <p:bldP spid="3" grpId="0"/>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5311775"/>
            <a:ext cx="7772400"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6"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dirty="0"/>
          </a:p>
        </p:txBody>
      </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grpSp>
        <p:nvGrpSpPr>
          <p:cNvPr id="2" name="Group 1"/>
          <p:cNvGrpSpPr/>
          <p:nvPr/>
        </p:nvGrpSpPr>
        <p:grpSpPr>
          <a:xfrm>
            <a:off x="0" y="1066800"/>
            <a:ext cx="7772400" cy="5410200"/>
            <a:chOff x="0" y="1066800"/>
            <a:chExt cx="7772400" cy="5410200"/>
          </a:xfrm>
        </p:grpSpPr>
        <p:sp>
          <p:nvSpPr>
            <p:cNvPr id="9" name="Rectangle 8"/>
            <p:cNvSpPr/>
            <p:nvPr/>
          </p:nvSpPr>
          <p:spPr>
            <a:xfrm>
              <a:off x="4038600" y="5181600"/>
              <a:ext cx="3429000" cy="152400"/>
            </a:xfrm>
            <a:prstGeom prst="rect">
              <a:avLst/>
            </a:prstGeom>
            <a:solidFill>
              <a:srgbClr val="0099CC"/>
            </a:solidFill>
            <a:ln>
              <a:solidFill>
                <a:srgbClr val="0099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p:cNvSpPr txBox="1">
              <a:spLocks/>
            </p:cNvSpPr>
            <p:nvPr/>
          </p:nvSpPr>
          <p:spPr>
            <a:xfrm>
              <a:off x="0" y="1066800"/>
              <a:ext cx="7772400" cy="541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 We’re all familiar with the symptoms of bad workplaces-the personal stress, the erosion of physical and mental health, the lower productivity.  A society of great workplaces, where people have confidence in management and are respected, would be a superior place for everyone.”</a:t>
              </a:r>
              <a:r>
                <a:rPr lang="en-US" sz="1200" dirty="0" smtClean="0">
                  <a:solidFill>
                    <a:schemeClr val="bg1"/>
                  </a:solidFill>
                </a:rPr>
                <a:t> </a:t>
              </a:r>
              <a:r>
                <a:rPr lang="en-US" sz="1200" dirty="0">
                  <a:solidFill>
                    <a:schemeClr val="bg1"/>
                  </a:solidFill>
                </a:rPr>
                <a:t>(Retrieved 1 December 2008 </a:t>
              </a:r>
              <a:r>
                <a:rPr lang="en-US" sz="1200" dirty="0" smtClean="0">
                  <a:solidFill>
                    <a:schemeClr val="bg1"/>
                  </a:solidFill>
                </a:rPr>
                <a:t>from   </a:t>
              </a:r>
              <a:r>
                <a:rPr lang="en-US" sz="1200" dirty="0">
                  <a:hlinkClick r:id="rId2"/>
                </a:rPr>
                <a:t>http://www.greatplacestowork.com/gptw/mission.php</a:t>
              </a:r>
              <a:r>
                <a:rPr lang="en-US" sz="1200" dirty="0"/>
                <a:t> </a:t>
              </a:r>
              <a:r>
                <a:rPr lang="en-US" sz="1200" dirty="0" smtClean="0"/>
                <a:t>  </a:t>
              </a:r>
              <a:r>
                <a:rPr lang="en-US" sz="1200" dirty="0" smtClean="0">
                  <a:solidFill>
                    <a:schemeClr val="bg1"/>
                  </a:solidFill>
                </a:rPr>
                <a:t>)</a:t>
              </a:r>
              <a:endParaRPr lang="en-US" sz="1200" dirty="0">
                <a:solidFill>
                  <a:schemeClr val="bg1"/>
                </a:solidFill>
              </a:endParaRPr>
            </a:p>
          </p:txBody>
        </p:sp>
      </p:gr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What if…?</a:t>
            </a:r>
            <a:endParaRPr lang="en-US" b="1" dirty="0">
              <a:solidFill>
                <a:schemeClr val="bg1"/>
              </a:solidFill>
            </a:endParaRPr>
          </a:p>
        </p:txBody>
      </p:sp>
    </p:spTree>
    <p:extLst>
      <p:ext uri="{BB962C8B-B14F-4D97-AF65-F5344CB8AC3E}">
        <p14:creationId xmlns:p14="http://schemas.microsoft.com/office/powerpoint/2010/main" val="226425249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mph" presetSubtype="0" grpId="0" nodeType="withEffect">
                                  <p:stCondLst>
                                    <p:cond delay="1000"/>
                                  </p:stCondLst>
                                  <p:iterate type="lt">
                                    <p:tmAbs val="25"/>
                                  </p:iterate>
                                  <p:childTnLst>
                                    <p:set>
                                      <p:cBhvr override="childStyle">
                                        <p:cTn id="6" dur="2000"/>
                                        <p:tgtEl>
                                          <p:spTgt spid="7"/>
                                        </p:tgtEl>
                                        <p:attrNameLst>
                                          <p:attrName>style.fontWeight</p:attrName>
                                        </p:attrNameLst>
                                      </p:cBhvr>
                                      <p:to>
                                        <p:strVal val="bold"/>
                                      </p:to>
                                    </p:set>
                                  </p:childTnLst>
                                </p:cTn>
                              </p:par>
                            </p:childTnLst>
                          </p:cTn>
                        </p:par>
                        <p:par>
                          <p:cTn id="7" fill="hold">
                            <p:stCondLst>
                              <p:cond delay="3375"/>
                            </p:stCondLst>
                            <p:childTnLst>
                              <p:par>
                                <p:cTn id="8" presetID="10" presetClass="entr" presetSubtype="0" fill="hold" nodeType="afterEffect">
                                  <p:stCondLst>
                                    <p:cond delay="100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
        <p:nvSpPr>
          <p:cNvPr id="7" name="Title 1"/>
          <p:cNvSpPr txBox="1">
            <a:spLocks/>
          </p:cNvSpPr>
          <p:nvPr/>
        </p:nvSpPr>
        <p:spPr>
          <a:xfrm>
            <a:off x="0" y="1752600"/>
            <a:ext cx="7772400" cy="30480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0" dirty="0" smtClean="0">
                <a:solidFill>
                  <a:schemeClr val="bg1"/>
                </a:solidFill>
              </a:rPr>
              <a:t>“Staying too much in one hemisphere can also have troublesome consequences. Some studies….demonstrates that staying too much in the left hemisphere could lead to emotional instability, … “ p. 67</a:t>
            </a:r>
            <a:r>
              <a:rPr lang="en-US" sz="4800" dirty="0" smtClean="0">
                <a:solidFill>
                  <a:schemeClr val="bg1"/>
                </a:solidFill>
              </a:rPr>
              <a:t> </a:t>
            </a:r>
            <a:r>
              <a:rPr lang="en-US" sz="4800" dirty="0">
                <a:solidFill>
                  <a:schemeClr val="bg1"/>
                </a:solidFill>
              </a:rPr>
              <a:t>[R. </a:t>
            </a:r>
            <a:r>
              <a:rPr lang="en-US" sz="4800" dirty="0" err="1">
                <a:solidFill>
                  <a:schemeClr val="bg1"/>
                </a:solidFill>
              </a:rPr>
              <a:t>Gur</a:t>
            </a:r>
            <a:r>
              <a:rPr lang="en-US" sz="4800" dirty="0">
                <a:solidFill>
                  <a:schemeClr val="bg1"/>
                </a:solidFill>
              </a:rPr>
              <a:t>, “Left Hemisphere Dysfunction and Left Hemisphere </a:t>
            </a:r>
            <a:r>
              <a:rPr lang="en-US" sz="4800" dirty="0" err="1">
                <a:solidFill>
                  <a:schemeClr val="bg1"/>
                </a:solidFill>
              </a:rPr>
              <a:t>Overactuation</a:t>
            </a:r>
            <a:r>
              <a:rPr lang="en-US" sz="4800" dirty="0">
                <a:solidFill>
                  <a:schemeClr val="bg1"/>
                </a:solidFill>
              </a:rPr>
              <a:t> in </a:t>
            </a:r>
            <a:r>
              <a:rPr lang="en-US" sz="4800" dirty="0" err="1">
                <a:solidFill>
                  <a:schemeClr val="bg1"/>
                </a:solidFill>
              </a:rPr>
              <a:t>Shizophrenia</a:t>
            </a:r>
            <a:r>
              <a:rPr lang="en-US" sz="4800" dirty="0">
                <a:solidFill>
                  <a:schemeClr val="bg1"/>
                </a:solidFill>
              </a:rPr>
              <a:t>,” </a:t>
            </a:r>
            <a:r>
              <a:rPr lang="en-US" sz="4800" i="1" dirty="0">
                <a:solidFill>
                  <a:schemeClr val="bg1"/>
                </a:solidFill>
              </a:rPr>
              <a:t>J. Abnormal Psychology</a:t>
            </a:r>
            <a:r>
              <a:rPr lang="en-US" sz="4800" dirty="0">
                <a:solidFill>
                  <a:schemeClr val="bg1"/>
                </a:solidFill>
              </a:rPr>
              <a:t>  87 (1978):226-38; I. A. </a:t>
            </a:r>
            <a:r>
              <a:rPr lang="en-US" sz="4800" dirty="0" err="1">
                <a:solidFill>
                  <a:schemeClr val="bg1"/>
                </a:solidFill>
              </a:rPr>
              <a:t>Smokler</a:t>
            </a:r>
            <a:r>
              <a:rPr lang="en-US" sz="4800" dirty="0">
                <a:solidFill>
                  <a:schemeClr val="bg1"/>
                </a:solidFill>
              </a:rPr>
              <a:t> and H. </a:t>
            </a:r>
            <a:r>
              <a:rPr lang="en-US" sz="4800" dirty="0" err="1">
                <a:solidFill>
                  <a:schemeClr val="bg1"/>
                </a:solidFill>
              </a:rPr>
              <a:t>Shevrin</a:t>
            </a:r>
            <a:r>
              <a:rPr lang="en-US" sz="4800" dirty="0">
                <a:solidFill>
                  <a:schemeClr val="bg1"/>
                </a:solidFill>
              </a:rPr>
              <a:t>, “Cerebral </a:t>
            </a:r>
            <a:r>
              <a:rPr lang="en-US" sz="4800" dirty="0" err="1">
                <a:solidFill>
                  <a:schemeClr val="bg1"/>
                </a:solidFill>
              </a:rPr>
              <a:t>Laterlization</a:t>
            </a:r>
            <a:r>
              <a:rPr lang="en-US" sz="4800" dirty="0">
                <a:solidFill>
                  <a:schemeClr val="bg1"/>
                </a:solidFill>
              </a:rPr>
              <a:t> and Personality Style,” </a:t>
            </a:r>
            <a:r>
              <a:rPr lang="en-US" sz="4800" i="1" dirty="0" err="1">
                <a:solidFill>
                  <a:schemeClr val="bg1"/>
                </a:solidFill>
              </a:rPr>
              <a:t>Archiv</a:t>
            </a:r>
            <a:r>
              <a:rPr lang="en-US" sz="4800" i="1" dirty="0">
                <a:solidFill>
                  <a:schemeClr val="bg1"/>
                </a:solidFill>
              </a:rPr>
              <a:t>. Of Psychiatry</a:t>
            </a:r>
            <a:r>
              <a:rPr lang="en-US" sz="4800" dirty="0">
                <a:solidFill>
                  <a:schemeClr val="bg1"/>
                </a:solidFill>
              </a:rPr>
              <a:t> 36, no.9 (1979): 949-54.]</a:t>
            </a:r>
          </a:p>
        </p:txBody>
      </p:sp>
      <p:sp>
        <p:nvSpPr>
          <p:cNvPr id="9"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Tree>
    <p:extLst>
      <p:ext uri="{BB962C8B-B14F-4D97-AF65-F5344CB8AC3E}">
        <p14:creationId xmlns:p14="http://schemas.microsoft.com/office/powerpoint/2010/main" val="526166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8" name="Title 1"/>
          <p:cNvSpPr txBox="1">
            <a:spLocks/>
          </p:cNvSpPr>
          <p:nvPr/>
        </p:nvSpPr>
        <p:spPr>
          <a:xfrm>
            <a:off x="0" y="1066800"/>
            <a:ext cx="7772400" cy="541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000" dirty="0" smtClean="0">
                <a:solidFill>
                  <a:schemeClr val="bg1"/>
                </a:solidFill>
              </a:rPr>
              <a:t>There is a“…connection between happiness and business [it] is that…There is always a group of people involved, whether the concern is a small grocery store or …a huge conglomerate…A business organization whose employees are happy is more productive, has a higher morale, and has a lower turnover.  Consequently, any manager who wants his or her organization to prosper should understand what makes people happy, and implement that knowledge as effectively as possible. ” p. 25</a:t>
            </a:r>
          </a:p>
          <a:p>
            <a:r>
              <a:rPr lang="en-US" sz="1200" dirty="0" smtClean="0">
                <a:solidFill>
                  <a:schemeClr val="bg1"/>
                </a:solidFill>
              </a:rPr>
              <a:t>(</a:t>
            </a:r>
            <a:r>
              <a:rPr lang="en-US" sz="1200" dirty="0" err="1" smtClean="0">
                <a:solidFill>
                  <a:schemeClr val="bg1"/>
                </a:solidFill>
              </a:rPr>
              <a:t>Csikszentmihalyi</a:t>
            </a:r>
            <a:r>
              <a:rPr lang="en-US" sz="1200" dirty="0" smtClean="0">
                <a:solidFill>
                  <a:schemeClr val="bg1"/>
                </a:solidFill>
              </a:rPr>
              <a:t>, M., 2003)</a:t>
            </a:r>
            <a:endParaRPr lang="en-US" sz="1200" dirty="0">
              <a:solidFill>
                <a:schemeClr val="bg1"/>
              </a:solidFill>
            </a:endParaRP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Might you consider…?</a:t>
            </a:r>
            <a:endParaRPr lang="en-US" b="1" dirty="0">
              <a:solidFill>
                <a:schemeClr val="bg1"/>
              </a:solidFill>
            </a:endParaRPr>
          </a:p>
        </p:txBody>
      </p:sp>
    </p:spTree>
    <p:extLst>
      <p:ext uri="{BB962C8B-B14F-4D97-AF65-F5344CB8AC3E}">
        <p14:creationId xmlns:p14="http://schemas.microsoft.com/office/powerpoint/2010/main" val="32931372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10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grpSp>
        <p:nvGrpSpPr>
          <p:cNvPr id="3" name="Group 2"/>
          <p:cNvGrpSpPr/>
          <p:nvPr/>
        </p:nvGrpSpPr>
        <p:grpSpPr>
          <a:xfrm>
            <a:off x="0" y="1066800"/>
            <a:ext cx="8153400" cy="5410200"/>
            <a:chOff x="0" y="1066800"/>
            <a:chExt cx="8153400" cy="5410200"/>
          </a:xfrm>
        </p:grpSpPr>
        <p:sp>
          <p:nvSpPr>
            <p:cNvPr id="2" name="Rectangle 1"/>
            <p:cNvSpPr/>
            <p:nvPr/>
          </p:nvSpPr>
          <p:spPr>
            <a:xfrm>
              <a:off x="2286000" y="5334000"/>
              <a:ext cx="4572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p:cNvSpPr txBox="1">
              <a:spLocks/>
            </p:cNvSpPr>
            <p:nvPr/>
          </p:nvSpPr>
          <p:spPr>
            <a:xfrm>
              <a:off x="0" y="1066800"/>
              <a:ext cx="8153400" cy="541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100" dirty="0">
                  <a:solidFill>
                    <a:schemeClr val="bg1"/>
                  </a:solidFill>
                </a:rPr>
                <a:t>"The future of our economy is tied to </a:t>
              </a:r>
              <a:r>
                <a:rPr lang="en-US" sz="3100" dirty="0" smtClean="0">
                  <a:solidFill>
                    <a:schemeClr val="bg1"/>
                  </a:solidFill>
                </a:rPr>
                <a:t>the health </a:t>
              </a:r>
              <a:r>
                <a:rPr lang="en-US" sz="3100" dirty="0">
                  <a:solidFill>
                    <a:schemeClr val="bg1"/>
                  </a:solidFill>
                </a:rPr>
                <a:t>of </a:t>
              </a:r>
              <a:r>
                <a:rPr lang="en-US" sz="3100" dirty="0" smtClean="0">
                  <a:solidFill>
                    <a:schemeClr val="bg1"/>
                  </a:solidFill>
                </a:rPr>
                <a:t>our </a:t>
              </a:r>
              <a:r>
                <a:rPr lang="en-US" sz="3100" dirty="0">
                  <a:solidFill>
                    <a:schemeClr val="bg1"/>
                  </a:solidFill>
                </a:rPr>
                <a:t>citizens, and our health </a:t>
              </a:r>
              <a:r>
                <a:rPr lang="en-US" sz="3100" dirty="0" smtClean="0">
                  <a:solidFill>
                    <a:schemeClr val="bg1"/>
                  </a:solidFill>
                </a:rPr>
                <a:t>is increasingly </a:t>
              </a:r>
              <a:r>
                <a:rPr lang="en-US" sz="3100" dirty="0">
                  <a:solidFill>
                    <a:schemeClr val="bg1"/>
                  </a:solidFill>
                </a:rPr>
                <a:t>related to chronic </a:t>
              </a:r>
              <a:r>
                <a:rPr lang="en-US" sz="3100" dirty="0" smtClean="0">
                  <a:solidFill>
                    <a:schemeClr val="bg1"/>
                  </a:solidFill>
                </a:rPr>
                <a:t>[and terminal] disease prevention and </a:t>
              </a:r>
              <a:r>
                <a:rPr lang="en-US" sz="3100" dirty="0">
                  <a:solidFill>
                    <a:schemeClr val="bg1"/>
                  </a:solidFill>
                </a:rPr>
                <a:t>treatment. Until we succeed in leading healthier lives and delivering </a:t>
              </a:r>
              <a:r>
                <a:rPr lang="en-US" sz="3100" dirty="0" smtClean="0">
                  <a:solidFill>
                    <a:schemeClr val="bg1"/>
                  </a:solidFill>
                </a:rPr>
                <a:t>better care </a:t>
              </a:r>
              <a:r>
                <a:rPr lang="en-US" sz="3100" dirty="0">
                  <a:solidFill>
                    <a:schemeClr val="bg1"/>
                  </a:solidFill>
                </a:rPr>
                <a:t>to treat </a:t>
              </a:r>
              <a:r>
                <a:rPr lang="en-US" sz="3100" dirty="0" smtClean="0">
                  <a:solidFill>
                    <a:schemeClr val="bg1"/>
                  </a:solidFill>
                </a:rPr>
                <a:t>chronic [and terminal] </a:t>
              </a:r>
              <a:r>
                <a:rPr lang="en-US" sz="3100" dirty="0">
                  <a:solidFill>
                    <a:schemeClr val="bg1"/>
                  </a:solidFill>
                </a:rPr>
                <a:t>disease, our long-term prosperity is at risk." </a:t>
              </a:r>
              <a:r>
                <a:rPr lang="en-US" sz="1200" dirty="0">
                  <a:solidFill>
                    <a:schemeClr val="bg1"/>
                  </a:solidFill>
                </a:rPr>
                <a:t>(Retrieved  12 September 2009 from 2009 Almanac of Chronic </a:t>
              </a:r>
              <a:r>
                <a:rPr lang="en-US" sz="1200" dirty="0" smtClean="0">
                  <a:solidFill>
                    <a:schemeClr val="bg1"/>
                  </a:solidFill>
                </a:rPr>
                <a:t>Disease </a:t>
              </a:r>
              <a:r>
                <a:rPr lang="en-US" sz="1200" dirty="0" smtClean="0"/>
                <a:t> </a:t>
              </a:r>
              <a:r>
                <a:rPr lang="en-US" sz="1200" dirty="0" smtClean="0">
                  <a:solidFill>
                    <a:srgbClr val="FF0000"/>
                  </a:solidFill>
                  <a:hlinkClick r:id="rId2"/>
                </a:rPr>
                <a:t>http://www.fightchronicdisease.org/resources/almanac-chronic-disease-0</a:t>
              </a:r>
              <a:r>
                <a:rPr lang="en-US" sz="1200" dirty="0">
                  <a:solidFill>
                    <a:schemeClr val="bg1"/>
                  </a:solidFill>
                </a:rPr>
                <a:t> </a:t>
              </a:r>
              <a:r>
                <a:rPr lang="en-US" sz="1200" dirty="0" smtClean="0">
                  <a:solidFill>
                    <a:schemeClr val="bg1"/>
                  </a:solidFill>
                </a:rPr>
                <a:t>)</a:t>
              </a:r>
              <a:endParaRPr lang="en-US" sz="1200" dirty="0">
                <a:solidFill>
                  <a:srgbClr val="FF0000"/>
                </a:solidFill>
              </a:endParaRPr>
            </a:p>
          </p:txBody>
        </p:sp>
      </p:grpSp>
      <p:sp>
        <p:nvSpPr>
          <p:cNvPr id="7" name="Title 1"/>
          <p:cNvSpPr txBox="1">
            <a:spLocks/>
          </p:cNvSpPr>
          <p:nvPr/>
        </p:nvSpPr>
        <p:spPr>
          <a:xfrm rot="5400000">
            <a:off x="4964114" y="2732087"/>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CREATIVE AWARENSS </a:t>
            </a:r>
          </a:p>
        </p:txBody>
      </p:sp>
      <p:sp>
        <p:nvSpPr>
          <p:cNvPr id="10" name="Title 1"/>
          <p:cNvSpPr>
            <a:spLocks noGrp="1"/>
          </p:cNvSpPr>
          <p:nvPr>
            <p:ph type="ctrTitle"/>
          </p:nvPr>
        </p:nvSpPr>
        <p:spPr>
          <a:xfrm>
            <a:off x="0" y="130175"/>
            <a:ext cx="7772400" cy="1012825"/>
          </a:xfrm>
        </p:spPr>
        <p:txBody>
          <a:bodyPr/>
          <a:lstStyle/>
          <a:p>
            <a:pPr algn="l"/>
            <a:r>
              <a:rPr lang="en-US" b="1" dirty="0" smtClean="0">
                <a:solidFill>
                  <a:schemeClr val="bg1"/>
                </a:solidFill>
              </a:rPr>
              <a:t>Imagine if…?</a:t>
            </a:r>
            <a:endParaRPr lang="en-US" b="1" dirty="0">
              <a:solidFill>
                <a:schemeClr val="bg1"/>
              </a:solidFill>
            </a:endParaRPr>
          </a:p>
        </p:txBody>
      </p:sp>
    </p:spTree>
    <p:extLst>
      <p:ext uri="{BB962C8B-B14F-4D97-AF65-F5344CB8AC3E}">
        <p14:creationId xmlns:p14="http://schemas.microsoft.com/office/powerpoint/2010/main" val="6912585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457200" y="457200"/>
            <a:ext cx="8153400" cy="6172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a:solidFill>
                  <a:schemeClr val="bg1">
                    <a:lumMod val="50000"/>
                  </a:schemeClr>
                </a:solidFill>
              </a:rPr>
              <a:t>PHYSIOLOGICALSOCIOLOGICALPSYCHOLOGICAL</a:t>
            </a:r>
          </a:p>
          <a:p>
            <a:r>
              <a:rPr lang="en-US" sz="3200" dirty="0">
                <a:solidFill>
                  <a:schemeClr val="bg1">
                    <a:lumMod val="50000"/>
                  </a:schemeClr>
                </a:solidFill>
              </a:rPr>
              <a:t>SOCIOLOGICALPSYCHOLOGICALPHYSIOLOGICAL</a:t>
            </a:r>
          </a:p>
          <a:p>
            <a:r>
              <a:rPr lang="en-US" sz="3200" dirty="0">
                <a:solidFill>
                  <a:schemeClr val="bg1">
                    <a:lumMod val="50000"/>
                  </a:schemeClr>
                </a:solidFill>
              </a:rPr>
              <a:t>PSYCHOLOGICALSOCIOLOGICALPSYCHOLOGICAL</a:t>
            </a:r>
          </a:p>
          <a:p>
            <a:r>
              <a:rPr lang="en-US" sz="3200" dirty="0">
                <a:solidFill>
                  <a:schemeClr val="bg1">
                    <a:lumMod val="50000"/>
                  </a:schemeClr>
                </a:solidFill>
              </a:rPr>
              <a:t>SOCIOLOGICALPHYSIOLOGICALPSYCHOLOGICAL</a:t>
            </a:r>
          </a:p>
          <a:p>
            <a:r>
              <a:rPr lang="en-US" sz="3200" dirty="0">
                <a:solidFill>
                  <a:schemeClr val="bg1">
                    <a:lumMod val="50000"/>
                  </a:schemeClr>
                </a:solidFill>
              </a:rPr>
              <a:t>PHYSIOLOGICALPSYCHOLOGICALSOCIOLOGICAL</a:t>
            </a:r>
          </a:p>
          <a:p>
            <a:r>
              <a:rPr lang="en-US" sz="3200" dirty="0" smtClean="0">
                <a:solidFill>
                  <a:schemeClr val="bg1">
                    <a:lumMod val="50000"/>
                  </a:schemeClr>
                </a:solidFill>
              </a:rPr>
              <a:t>PSYCHOLOGICALPHYSIOLOGICALSOCIOLOGICAL</a:t>
            </a:r>
            <a:endParaRPr lang="en-US" sz="2200" dirty="0">
              <a:solidFill>
                <a:schemeClr val="bg1">
                  <a:lumMod val="50000"/>
                </a:schemeClr>
              </a:solidFill>
            </a:endParaRPr>
          </a:p>
          <a:p>
            <a:r>
              <a:rPr lang="en-US" sz="3200" dirty="0" smtClean="0">
                <a:solidFill>
                  <a:schemeClr val="bg1">
                    <a:lumMod val="50000"/>
                  </a:schemeClr>
                </a:solidFill>
              </a:rPr>
              <a:t>PHYSIOLOGICALSOCIOLOGICALPSYCHOLOGICAL</a:t>
            </a:r>
          </a:p>
          <a:p>
            <a:r>
              <a:rPr lang="en-US" sz="3200" dirty="0" smtClean="0">
                <a:solidFill>
                  <a:schemeClr val="bg1">
                    <a:lumMod val="50000"/>
                  </a:schemeClr>
                </a:solidFill>
              </a:rPr>
              <a:t>SOCIOLOGICALPSYCHOLOGICALPHYSIOLOGICAL</a:t>
            </a:r>
          </a:p>
          <a:p>
            <a:r>
              <a:rPr lang="en-US" sz="3200" dirty="0" smtClean="0">
                <a:solidFill>
                  <a:schemeClr val="bg1">
                    <a:lumMod val="50000"/>
                  </a:schemeClr>
                </a:solidFill>
              </a:rPr>
              <a:t>PSYCHOLOGICALSOCIOLOGICALPSYCHOLOGICAL</a:t>
            </a:r>
          </a:p>
          <a:p>
            <a:r>
              <a:rPr lang="en-US" sz="3200" dirty="0" smtClean="0">
                <a:solidFill>
                  <a:schemeClr val="bg1">
                    <a:lumMod val="50000"/>
                  </a:schemeClr>
                </a:solidFill>
              </a:rPr>
              <a:t>SOCIOLOGICALPHYSIOLOGICALPSYCHOLOGICAL</a:t>
            </a:r>
          </a:p>
          <a:p>
            <a:r>
              <a:rPr lang="en-US" sz="3200" dirty="0" smtClean="0">
                <a:solidFill>
                  <a:schemeClr val="bg1">
                    <a:lumMod val="50000"/>
                  </a:schemeClr>
                </a:solidFill>
              </a:rPr>
              <a:t>PHYSIOLOGICALPSYCHOLOGICALSOCIOLOGICAL</a:t>
            </a:r>
          </a:p>
          <a:p>
            <a:r>
              <a:rPr lang="en-US" sz="3200" dirty="0" smtClean="0">
                <a:solidFill>
                  <a:schemeClr val="bg1">
                    <a:lumMod val="50000"/>
                  </a:schemeClr>
                </a:solidFill>
              </a:rPr>
              <a:t>PSYCHOLOGICALPHYSIOLOGICALSOCIOLOGICAL</a:t>
            </a:r>
            <a:endParaRPr lang="en-US" sz="2200" dirty="0">
              <a:solidFill>
                <a:schemeClr val="bg1">
                  <a:lumMod val="50000"/>
                </a:schemeClr>
              </a:solidFill>
            </a:endParaRPr>
          </a:p>
        </p:txBody>
      </p:sp>
      <p:sp>
        <p:nvSpPr>
          <p:cNvPr id="18" name="Title 1"/>
          <p:cNvSpPr txBox="1">
            <a:spLocks/>
          </p:cNvSpPr>
          <p:nvPr/>
        </p:nvSpPr>
        <p:spPr>
          <a:xfrm>
            <a:off x="1600200" y="1828800"/>
            <a:ext cx="5410200" cy="3124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b="1" dirty="0" smtClean="0">
                <a:solidFill>
                  <a:schemeClr val="bg1"/>
                </a:solidFill>
              </a:rPr>
              <a:t>HAPPY CREATING!</a:t>
            </a:r>
            <a:endParaRPr lang="en-US" b="1" dirty="0">
              <a:solidFill>
                <a:schemeClr val="bg1"/>
              </a:solidFill>
            </a:endParaRPr>
          </a:p>
        </p:txBody>
      </p:sp>
    </p:spTree>
    <p:extLst>
      <p:ext uri="{BB962C8B-B14F-4D97-AF65-F5344CB8AC3E}">
        <p14:creationId xmlns:p14="http://schemas.microsoft.com/office/powerpoint/2010/main" val="33818742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914400"/>
            <a:ext cx="7848600" cy="5181600"/>
          </a:xfrm>
        </p:spPr>
        <p:txBody>
          <a:bodyPr>
            <a:normAutofit fontScale="90000"/>
          </a:bodyPr>
          <a:lstStyle/>
          <a:p>
            <a:r>
              <a:rPr lang="en-US" dirty="0" smtClean="0">
                <a:latin typeface="Segoe Script" pitchFamily="34" charset="0"/>
              </a:rPr>
              <a:t>Written, </a:t>
            </a:r>
            <a:br>
              <a:rPr lang="en-US" dirty="0" smtClean="0">
                <a:latin typeface="Segoe Script" pitchFamily="34" charset="0"/>
              </a:rPr>
            </a:br>
            <a:r>
              <a:rPr lang="en-US" dirty="0" smtClean="0">
                <a:latin typeface="Segoe Script" pitchFamily="34" charset="0"/>
              </a:rPr>
              <a:t>Produced, </a:t>
            </a:r>
            <a:br>
              <a:rPr lang="en-US" dirty="0" smtClean="0">
                <a:latin typeface="Segoe Script" pitchFamily="34" charset="0"/>
              </a:rPr>
            </a:br>
            <a:r>
              <a:rPr lang="en-US" dirty="0" smtClean="0">
                <a:latin typeface="Segoe Script" pitchFamily="34" charset="0"/>
              </a:rPr>
              <a:t>&amp; Directed By:</a:t>
            </a:r>
            <a:br>
              <a:rPr lang="en-US" dirty="0" smtClean="0">
                <a:latin typeface="Segoe Script" pitchFamily="34" charset="0"/>
              </a:rPr>
            </a:br>
            <a:r>
              <a:rPr lang="en-US" sz="2300" dirty="0" smtClean="0">
                <a:latin typeface="Segoe Script" pitchFamily="34" charset="0"/>
              </a:rPr>
              <a:t>Stephanie </a:t>
            </a:r>
            <a:r>
              <a:rPr lang="en-US" sz="2300" dirty="0" err="1" smtClean="0">
                <a:latin typeface="Segoe Script" pitchFamily="34" charset="0"/>
              </a:rPr>
              <a:t>Belhomme</a:t>
            </a:r>
            <a:r>
              <a:rPr lang="en-US" dirty="0" smtClean="0">
                <a:latin typeface="Segoe Script" pitchFamily="34" charset="0"/>
              </a:rPr>
              <a:t/>
            </a:r>
            <a:br>
              <a:rPr lang="en-US" dirty="0" smtClean="0">
                <a:latin typeface="Segoe Script" pitchFamily="34" charset="0"/>
              </a:rPr>
            </a:br>
            <a:r>
              <a:rPr lang="en-US" dirty="0" smtClean="0">
                <a:latin typeface="Segoe Script" pitchFamily="34" charset="0"/>
              </a:rPr>
              <a:t>Special Thanks To:</a:t>
            </a:r>
            <a:br>
              <a:rPr lang="en-US" dirty="0" smtClean="0">
                <a:latin typeface="Segoe Script" pitchFamily="34" charset="0"/>
              </a:rPr>
            </a:br>
            <a:r>
              <a:rPr lang="en-US" sz="2300" dirty="0" smtClean="0">
                <a:latin typeface="Segoe Script" pitchFamily="34" charset="0"/>
              </a:rPr>
              <a:t>The opportune release from employment duties that allowed for total devotion to the complete this work! </a:t>
            </a:r>
            <a:r>
              <a:rPr lang="en-US" sz="2300" dirty="0">
                <a:latin typeface="Segoe Script" pitchFamily="34" charset="0"/>
              </a:rPr>
              <a:t/>
            </a:r>
            <a:br>
              <a:rPr lang="en-US" sz="2300" dirty="0">
                <a:latin typeface="Segoe Script" pitchFamily="34" charset="0"/>
              </a:rPr>
            </a:br>
            <a:r>
              <a:rPr lang="en-US" sz="2300" dirty="0" smtClean="0">
                <a:latin typeface="Segoe Script" pitchFamily="34" charset="0"/>
              </a:rPr>
              <a:t>Dr. Gerard </a:t>
            </a:r>
            <a:r>
              <a:rPr lang="en-US" sz="2300" dirty="0" err="1" smtClean="0">
                <a:latin typeface="Segoe Script" pitchFamily="34" charset="0"/>
              </a:rPr>
              <a:t>Puccio</a:t>
            </a:r>
            <a:r>
              <a:rPr lang="en-US" sz="2300" dirty="0" smtClean="0">
                <a:latin typeface="Segoe Script" pitchFamily="34" charset="0"/>
              </a:rPr>
              <a:t>, your advisement;</a:t>
            </a:r>
            <a:br>
              <a:rPr lang="en-US" sz="2300" dirty="0" smtClean="0">
                <a:latin typeface="Segoe Script" pitchFamily="34" charset="0"/>
              </a:rPr>
            </a:br>
            <a:r>
              <a:rPr lang="en-US" sz="2300" dirty="0" smtClean="0">
                <a:latin typeface="Segoe Script" pitchFamily="34" charset="0"/>
              </a:rPr>
              <a:t>Evan Borough, sharing your music; Alison Munn, Jess Epstein and </a:t>
            </a:r>
            <a:r>
              <a:rPr lang="en-US" sz="2300" dirty="0" err="1" smtClean="0">
                <a:latin typeface="Segoe Script" pitchFamily="34" charset="0"/>
              </a:rPr>
              <a:t>Prerana</a:t>
            </a:r>
            <a:r>
              <a:rPr lang="en-US" sz="2300" dirty="0" smtClean="0">
                <a:latin typeface="Segoe Script" pitchFamily="34" charset="0"/>
              </a:rPr>
              <a:t> </a:t>
            </a:r>
            <a:r>
              <a:rPr lang="en-US" sz="2300" dirty="0" err="1" smtClean="0">
                <a:latin typeface="Segoe Script" pitchFamily="34" charset="0"/>
              </a:rPr>
              <a:t>Bhusal</a:t>
            </a:r>
            <a:r>
              <a:rPr lang="en-US" sz="2300" dirty="0" smtClean="0">
                <a:latin typeface="Segoe Script" pitchFamily="34" charset="0"/>
              </a:rPr>
              <a:t>, for your technical insights;</a:t>
            </a:r>
            <a:br>
              <a:rPr lang="en-US" sz="2300" dirty="0" smtClean="0">
                <a:latin typeface="Segoe Script" pitchFamily="34" charset="0"/>
              </a:rPr>
            </a:br>
            <a:r>
              <a:rPr lang="en-US" sz="2300" dirty="0" smtClean="0">
                <a:latin typeface="Segoe Script" pitchFamily="34" charset="0"/>
              </a:rPr>
              <a:t>&amp; the many old friends, new friends, acquaintances, &amp; family, from all directions, who rose to the occasion of offering their encouraging, loving, support!</a:t>
            </a:r>
            <a:endParaRPr lang="en-US" sz="2300" dirty="0">
              <a:latin typeface="Segoe Script" pitchFamily="34" charset="0"/>
            </a:endParaRPr>
          </a:p>
        </p:txBody>
      </p:sp>
    </p:spTree>
    <p:extLst>
      <p:ext uri="{BB962C8B-B14F-4D97-AF65-F5344CB8AC3E}">
        <p14:creationId xmlns:p14="http://schemas.microsoft.com/office/powerpoint/2010/main" val="14237692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3" name="Title 1"/>
          <p:cNvSpPr txBox="1">
            <a:spLocks/>
          </p:cNvSpPr>
          <p:nvPr/>
        </p:nvSpPr>
        <p:spPr>
          <a:xfrm>
            <a:off x="457200" y="457200"/>
            <a:ext cx="8153400" cy="6172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a:solidFill>
                  <a:schemeClr val="bg1">
                    <a:lumMod val="50000"/>
                  </a:schemeClr>
                </a:solidFill>
              </a:rPr>
              <a:t>PHYSIOLOGICALSOCIOLOGICALPSYCHOLOGICAL</a:t>
            </a:r>
          </a:p>
          <a:p>
            <a:r>
              <a:rPr lang="en-US" sz="3200" dirty="0">
                <a:solidFill>
                  <a:schemeClr val="bg1">
                    <a:lumMod val="50000"/>
                  </a:schemeClr>
                </a:solidFill>
              </a:rPr>
              <a:t>SOCIOLOGICALPSYCHOLOGICALPHYSIOLOGICAL</a:t>
            </a:r>
          </a:p>
          <a:p>
            <a:r>
              <a:rPr lang="en-US" sz="3200" dirty="0">
                <a:solidFill>
                  <a:schemeClr val="bg1">
                    <a:lumMod val="50000"/>
                  </a:schemeClr>
                </a:solidFill>
              </a:rPr>
              <a:t>PSYCHOLOGICALSOCIOLOGICALPSYCHOLOGICAL</a:t>
            </a:r>
          </a:p>
          <a:p>
            <a:r>
              <a:rPr lang="en-US" sz="3200" dirty="0">
                <a:solidFill>
                  <a:schemeClr val="bg1">
                    <a:lumMod val="50000"/>
                  </a:schemeClr>
                </a:solidFill>
              </a:rPr>
              <a:t>SOCIOLOGICALPHYSIOLOGICALPSYCHOLOGICAL</a:t>
            </a:r>
          </a:p>
          <a:p>
            <a:r>
              <a:rPr lang="en-US" sz="3200" dirty="0">
                <a:solidFill>
                  <a:schemeClr val="bg1">
                    <a:lumMod val="50000"/>
                  </a:schemeClr>
                </a:solidFill>
              </a:rPr>
              <a:t>PHYSIOLOGICALPSYCHOLOGICALSOCIOLOGICAL</a:t>
            </a:r>
          </a:p>
          <a:p>
            <a:r>
              <a:rPr lang="en-US" sz="3200" dirty="0">
                <a:solidFill>
                  <a:schemeClr val="bg1">
                    <a:lumMod val="50000"/>
                  </a:schemeClr>
                </a:solidFill>
              </a:rPr>
              <a:t>PSYCHOLOGICALPHYSIOLOGICALSOCIOLOGICAL</a:t>
            </a:r>
            <a:endParaRPr lang="en-US" sz="2200" dirty="0">
              <a:solidFill>
                <a:schemeClr val="bg1">
                  <a:lumMod val="50000"/>
                </a:schemeClr>
              </a:solidFill>
            </a:endParaRPr>
          </a:p>
          <a:p>
            <a:r>
              <a:rPr lang="en-US" sz="3200" dirty="0" smtClean="0">
                <a:solidFill>
                  <a:schemeClr val="bg1">
                    <a:lumMod val="50000"/>
                  </a:schemeClr>
                </a:solidFill>
              </a:rPr>
              <a:t>PHYSIOLOGICALSOCIOLOGICALPSYCHOLOGICAL</a:t>
            </a:r>
          </a:p>
          <a:p>
            <a:r>
              <a:rPr lang="en-US" sz="3200" dirty="0" smtClean="0">
                <a:solidFill>
                  <a:schemeClr val="bg1">
                    <a:lumMod val="50000"/>
                  </a:schemeClr>
                </a:solidFill>
              </a:rPr>
              <a:t>SOCIOLOGICALPSYCHOLOGICALPHYSIOLOGICAL</a:t>
            </a:r>
          </a:p>
          <a:p>
            <a:r>
              <a:rPr lang="en-US" sz="3200" dirty="0" smtClean="0">
                <a:solidFill>
                  <a:schemeClr val="bg1">
                    <a:lumMod val="50000"/>
                  </a:schemeClr>
                </a:solidFill>
              </a:rPr>
              <a:t>PSYCHOLOGICALSOCIOLOGICALPSYCHOLOGICAL</a:t>
            </a:r>
          </a:p>
          <a:p>
            <a:r>
              <a:rPr lang="en-US" sz="3200" dirty="0" smtClean="0">
                <a:solidFill>
                  <a:schemeClr val="bg1">
                    <a:lumMod val="50000"/>
                  </a:schemeClr>
                </a:solidFill>
              </a:rPr>
              <a:t>SOCIOLOGICALPHYSIOLOGICALPSYCHOLOGICAL</a:t>
            </a:r>
          </a:p>
          <a:p>
            <a:r>
              <a:rPr lang="en-US" sz="3200" dirty="0" smtClean="0">
                <a:solidFill>
                  <a:schemeClr val="bg1">
                    <a:lumMod val="50000"/>
                  </a:schemeClr>
                </a:solidFill>
              </a:rPr>
              <a:t>PHYSIOLOGICALPSYCHOLOGICALSOCIOLOGICAL</a:t>
            </a:r>
          </a:p>
          <a:p>
            <a:r>
              <a:rPr lang="en-US" sz="3200" dirty="0" smtClean="0">
                <a:solidFill>
                  <a:schemeClr val="bg1">
                    <a:lumMod val="50000"/>
                  </a:schemeClr>
                </a:solidFill>
              </a:rPr>
              <a:t>PSYCHOLOGICALPHYSIOLOGICALSOCIOLOGICAL</a:t>
            </a:r>
            <a:endParaRPr lang="en-US" sz="2200" dirty="0">
              <a:solidFill>
                <a:schemeClr val="bg1">
                  <a:lumMod val="50000"/>
                </a:schemeClr>
              </a:solidFill>
            </a:endParaRPr>
          </a:p>
        </p:txBody>
      </p:sp>
      <p:sp>
        <p:nvSpPr>
          <p:cNvPr id="2" name="Rounded Rectangle 1"/>
          <p:cNvSpPr/>
          <p:nvPr/>
        </p:nvSpPr>
        <p:spPr>
          <a:xfrm>
            <a:off x="76200" y="2667000"/>
            <a:ext cx="2895600" cy="609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76200" y="76200"/>
            <a:ext cx="8077200" cy="3877985"/>
          </a:xfrm>
          <a:prstGeom prst="rect">
            <a:avLst/>
          </a:prstGeom>
          <a:noFill/>
        </p:spPr>
        <p:txBody>
          <a:bodyPr wrap="square" rtlCol="0">
            <a:spAutoFit/>
          </a:bodyPr>
          <a:lstStyle/>
          <a:p>
            <a:r>
              <a:rPr lang="en-US" sz="4100" dirty="0" smtClean="0">
                <a:solidFill>
                  <a:schemeClr val="bg1"/>
                </a:solidFill>
              </a:rPr>
              <a:t>If something has</a:t>
            </a:r>
          </a:p>
          <a:p>
            <a:r>
              <a:rPr lang="en-US" sz="4100" dirty="0" smtClean="0">
                <a:solidFill>
                  <a:schemeClr val="bg1"/>
                </a:solidFill>
              </a:rPr>
              <a:t>come to </a:t>
            </a:r>
            <a:r>
              <a:rPr lang="en-US" sz="4100" dirty="0">
                <a:solidFill>
                  <a:schemeClr val="bg1"/>
                </a:solidFill>
              </a:rPr>
              <a:t>mind that </a:t>
            </a:r>
            <a:endParaRPr lang="en-US" sz="4100" dirty="0" smtClean="0">
              <a:solidFill>
                <a:schemeClr val="bg1"/>
              </a:solidFill>
            </a:endParaRPr>
          </a:p>
          <a:p>
            <a:r>
              <a:rPr lang="en-US" sz="4100" dirty="0" smtClean="0">
                <a:solidFill>
                  <a:schemeClr val="bg1"/>
                </a:solidFill>
              </a:rPr>
              <a:t>you’d </a:t>
            </a:r>
            <a:r>
              <a:rPr lang="en-US" sz="4100" dirty="0">
                <a:solidFill>
                  <a:schemeClr val="bg1"/>
                </a:solidFill>
              </a:rPr>
              <a:t>like to </a:t>
            </a:r>
            <a:r>
              <a:rPr lang="en-US" sz="4100" dirty="0" smtClean="0">
                <a:solidFill>
                  <a:schemeClr val="bg1"/>
                </a:solidFill>
              </a:rPr>
              <a:t>begin </a:t>
            </a:r>
            <a:r>
              <a:rPr lang="en-US" sz="4100" dirty="0">
                <a:solidFill>
                  <a:schemeClr val="bg1"/>
                </a:solidFill>
              </a:rPr>
              <a:t>facilitating </a:t>
            </a:r>
            <a:r>
              <a:rPr lang="en-US" sz="4100" dirty="0" smtClean="0">
                <a:solidFill>
                  <a:schemeClr val="bg1"/>
                </a:solidFill>
              </a:rPr>
              <a:t>a fresh </a:t>
            </a:r>
            <a:r>
              <a:rPr lang="en-US" sz="4100" dirty="0">
                <a:solidFill>
                  <a:schemeClr val="bg1"/>
                </a:solidFill>
              </a:rPr>
              <a:t>outlook &amp; approach </a:t>
            </a:r>
            <a:r>
              <a:rPr lang="en-US" sz="4100" dirty="0" smtClean="0">
                <a:solidFill>
                  <a:schemeClr val="bg1"/>
                </a:solidFill>
              </a:rPr>
              <a:t>for, </a:t>
            </a:r>
            <a:r>
              <a:rPr lang="en-US" sz="4100" dirty="0">
                <a:solidFill>
                  <a:schemeClr val="bg1"/>
                </a:solidFill>
              </a:rPr>
              <a:t>please </a:t>
            </a:r>
            <a:r>
              <a:rPr lang="en-US" sz="4100" b="1" dirty="0" smtClean="0">
                <a:solidFill>
                  <a:srgbClr val="FF0000"/>
                </a:solidFill>
                <a:hlinkClick r:id="rId2" action="ppaction://hlinkpres?slideindex=1&amp;slidetitle="/>
              </a:rPr>
              <a:t>[CLICK HERE]</a:t>
            </a:r>
            <a:r>
              <a:rPr lang="en-US" sz="4100" dirty="0">
                <a:solidFill>
                  <a:schemeClr val="bg1"/>
                </a:solidFill>
              </a:rPr>
              <a:t> </a:t>
            </a:r>
            <a:r>
              <a:rPr lang="en-US" sz="4100" dirty="0" smtClean="0">
                <a:solidFill>
                  <a:schemeClr val="bg1"/>
                </a:solidFill>
              </a:rPr>
              <a:t>to begin</a:t>
            </a:r>
            <a:r>
              <a:rPr lang="en-US" sz="4100" dirty="0">
                <a:solidFill>
                  <a:schemeClr val="bg1"/>
                </a:solidFill>
              </a:rPr>
              <a:t> </a:t>
            </a:r>
            <a:r>
              <a:rPr lang="en-US" sz="4100" dirty="0" smtClean="0">
                <a:solidFill>
                  <a:schemeClr val="bg1"/>
                </a:solidFill>
              </a:rPr>
              <a:t> exploring your challenge.</a:t>
            </a:r>
            <a:endParaRPr lang="en-US" sz="4100" dirty="0">
              <a:solidFill>
                <a:schemeClr val="bg1"/>
              </a:solidFill>
            </a:endParaRPr>
          </a:p>
        </p:txBody>
      </p:sp>
      <p:sp>
        <p:nvSpPr>
          <p:cNvPr id="8" name="Rounded Rectangle 7"/>
          <p:cNvSpPr/>
          <p:nvPr/>
        </p:nvSpPr>
        <p:spPr>
          <a:xfrm>
            <a:off x="1524000" y="3886200"/>
            <a:ext cx="2895600" cy="609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76200" y="3810000"/>
            <a:ext cx="8915400" cy="1354217"/>
          </a:xfrm>
          <a:prstGeom prst="rect">
            <a:avLst/>
          </a:prstGeom>
          <a:noFill/>
        </p:spPr>
        <p:txBody>
          <a:bodyPr wrap="square" rtlCol="0">
            <a:spAutoFit/>
          </a:bodyPr>
          <a:lstStyle/>
          <a:p>
            <a:pPr algn="r"/>
            <a:r>
              <a:rPr lang="en-US" sz="4100" u="sng" dirty="0" smtClean="0">
                <a:solidFill>
                  <a:schemeClr val="bg1"/>
                </a:solidFill>
              </a:rPr>
              <a:t>Or,</a:t>
            </a:r>
            <a:r>
              <a:rPr lang="en-US" sz="4100" dirty="0" smtClean="0">
                <a:solidFill>
                  <a:schemeClr val="bg1"/>
                </a:solidFill>
              </a:rPr>
              <a:t>  </a:t>
            </a:r>
            <a:r>
              <a:rPr lang="en-US" sz="4100" b="1" dirty="0" smtClean="0">
                <a:solidFill>
                  <a:schemeClr val="bg1"/>
                </a:solidFill>
                <a:hlinkClick r:id="rId3" action="ppaction://hlinkpres?slideindex=1&amp;slidetitle="/>
              </a:rPr>
              <a:t>[</a:t>
            </a:r>
            <a:r>
              <a:rPr lang="en-US" sz="4100" b="1" dirty="0">
                <a:solidFill>
                  <a:schemeClr val="bg1"/>
                </a:solidFill>
                <a:hlinkClick r:id="rId3" action="ppaction://hlinkpres?slideindex=1&amp;slidetitle="/>
              </a:rPr>
              <a:t>CLICK HERE]</a:t>
            </a:r>
            <a:r>
              <a:rPr lang="en-US" sz="4100" dirty="0">
                <a:solidFill>
                  <a:schemeClr val="bg1"/>
                </a:solidFill>
                <a:hlinkClick r:id="rId4" action="ppaction://hlinkpres?slideindex=1&amp;slidetitle=WHAT DID YOU THINK/FEEL ABOUT YOUR OWN BODYSCAPE, MINDSCAP..."/>
              </a:rPr>
              <a:t> </a:t>
            </a:r>
            <a:r>
              <a:rPr lang="en-US" sz="4100" dirty="0" smtClean="0">
                <a:solidFill>
                  <a:schemeClr val="bg1"/>
                </a:solidFill>
              </a:rPr>
              <a:t>to </a:t>
            </a:r>
            <a:r>
              <a:rPr lang="en-US" sz="4100" dirty="0">
                <a:solidFill>
                  <a:schemeClr val="bg1"/>
                </a:solidFill>
              </a:rPr>
              <a:t>organize any after </a:t>
            </a:r>
            <a:r>
              <a:rPr lang="en-US" sz="4100" dirty="0" smtClean="0">
                <a:solidFill>
                  <a:schemeClr val="bg1"/>
                </a:solidFill>
              </a:rPr>
              <a:t>thoughts &amp; conclude your experience. </a:t>
            </a:r>
          </a:p>
        </p:txBody>
      </p:sp>
      <p:sp>
        <p:nvSpPr>
          <p:cNvPr id="7" name="Rounded Rectangle 6"/>
          <p:cNvSpPr/>
          <p:nvPr/>
        </p:nvSpPr>
        <p:spPr>
          <a:xfrm>
            <a:off x="5029200" y="6248400"/>
            <a:ext cx="2895600" cy="609600"/>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76200" y="5025241"/>
            <a:ext cx="8915400" cy="1985159"/>
          </a:xfrm>
          <a:prstGeom prst="rect">
            <a:avLst/>
          </a:prstGeom>
          <a:noFill/>
        </p:spPr>
        <p:txBody>
          <a:bodyPr wrap="square" rtlCol="0">
            <a:spAutoFit/>
          </a:bodyPr>
          <a:lstStyle/>
          <a:p>
            <a:r>
              <a:rPr lang="en-US" sz="4100" dirty="0" smtClean="0">
                <a:solidFill>
                  <a:schemeClr val="bg1"/>
                </a:solidFill>
              </a:rPr>
              <a:t>                              </a:t>
            </a:r>
            <a:r>
              <a:rPr lang="en-US" sz="4100" u="sng" dirty="0" smtClean="0">
                <a:solidFill>
                  <a:schemeClr val="bg1"/>
                </a:solidFill>
              </a:rPr>
              <a:t>Alternatively</a:t>
            </a:r>
            <a:r>
              <a:rPr lang="en-US" sz="4100" dirty="0" smtClean="0">
                <a:solidFill>
                  <a:schemeClr val="bg1"/>
                </a:solidFill>
              </a:rPr>
              <a:t>,</a:t>
            </a:r>
            <a:r>
              <a:rPr lang="en-US" sz="4100" dirty="0">
                <a:solidFill>
                  <a:schemeClr val="bg1"/>
                </a:solidFill>
              </a:rPr>
              <a:t> </a:t>
            </a:r>
            <a:endParaRPr lang="en-US" sz="4100" dirty="0" smtClean="0">
              <a:solidFill>
                <a:schemeClr val="bg1"/>
              </a:solidFill>
            </a:endParaRPr>
          </a:p>
          <a:p>
            <a:pPr algn="r"/>
            <a:r>
              <a:rPr lang="en-US" sz="4100" dirty="0" smtClean="0">
                <a:solidFill>
                  <a:schemeClr val="bg1"/>
                </a:solidFill>
              </a:rPr>
              <a:t>if your curiosity is satisfied &amp; you are </a:t>
            </a:r>
          </a:p>
          <a:p>
            <a:pPr algn="ctr"/>
            <a:r>
              <a:rPr lang="en-US" sz="4100" dirty="0" smtClean="0">
                <a:solidFill>
                  <a:schemeClr val="bg1"/>
                </a:solidFill>
              </a:rPr>
              <a:t>ready to exit now. </a:t>
            </a:r>
            <a:r>
              <a:rPr lang="en-US" sz="4100" b="1" dirty="0" smtClean="0">
                <a:solidFill>
                  <a:schemeClr val="bg1"/>
                </a:solidFill>
                <a:hlinkClick r:id="rId5" action="ppaction://hlinkpres?slideindex=1&amp;slidetitle="/>
              </a:rPr>
              <a:t>[</a:t>
            </a:r>
            <a:r>
              <a:rPr lang="en-US" sz="4100" b="1" dirty="0">
                <a:solidFill>
                  <a:schemeClr val="bg1"/>
                </a:solidFill>
                <a:hlinkClick r:id="rId5" action="ppaction://hlinkpres?slideindex=1&amp;slidetitle="/>
              </a:rPr>
              <a:t>CLICK HERE]</a:t>
            </a:r>
            <a:r>
              <a:rPr lang="en-US" sz="4100" dirty="0">
                <a:solidFill>
                  <a:schemeClr val="bg1"/>
                </a:solidFill>
                <a:hlinkClick r:id="rId4" action="ppaction://hlinkpres?slideindex=1&amp;slidetitle=WHAT DID YOU THINK/FEEL ABOUT YOUR OWN BODYSCAPE, MINDSCAP..."/>
              </a:rPr>
              <a:t> </a:t>
            </a:r>
            <a:endParaRPr lang="en-US" sz="4100" dirty="0" smtClean="0">
              <a:solidFill>
                <a:schemeClr val="bg1"/>
              </a:solidFill>
            </a:endParaRPr>
          </a:p>
        </p:txBody>
      </p:sp>
    </p:spTree>
    <p:extLst>
      <p:ext uri="{BB962C8B-B14F-4D97-AF65-F5344CB8AC3E}">
        <p14:creationId xmlns:p14="http://schemas.microsoft.com/office/powerpoint/2010/main" val="28782530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3000"/>
                                        <p:tgtEl>
                                          <p:spTgt spid="4"/>
                                        </p:tgtEl>
                                      </p:cBhvr>
                                    </p:animEffect>
                                  </p:childTnLst>
                                </p:cTn>
                              </p:par>
                            </p:childTnLst>
                          </p:cTn>
                        </p:par>
                        <p:par>
                          <p:cTn id="12" fill="hold">
                            <p:stCondLst>
                              <p:cond delay="6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8" name="Title 1"/>
          <p:cNvSpPr>
            <a:spLocks noGrp="1"/>
          </p:cNvSpPr>
          <p:nvPr>
            <p:ph type="ctrTitle"/>
          </p:nvPr>
        </p:nvSpPr>
        <p:spPr>
          <a:xfrm>
            <a:off x="0" y="0"/>
            <a:ext cx="7772400" cy="838200"/>
          </a:xfrm>
        </p:spPr>
        <p:txBody>
          <a:bodyPr/>
          <a:lstStyle/>
          <a:p>
            <a:pPr algn="l"/>
            <a:r>
              <a:rPr lang="en-US" b="1" dirty="0" smtClean="0">
                <a:solidFill>
                  <a:schemeClr val="bg1"/>
                </a:solidFill>
              </a:rPr>
              <a:t>Might you consider…?</a:t>
            </a:r>
            <a:endParaRPr lang="en-US" b="1" dirty="0">
              <a:solidFill>
                <a:schemeClr val="bg1"/>
              </a:solidFill>
            </a:endParaRPr>
          </a:p>
        </p:txBody>
      </p:sp>
      <p:sp>
        <p:nvSpPr>
          <p:cNvPr id="2" name="Rectangle 1"/>
          <p:cNvSpPr/>
          <p:nvPr/>
        </p:nvSpPr>
        <p:spPr>
          <a:xfrm>
            <a:off x="381000" y="687824"/>
            <a:ext cx="7292974" cy="6093976"/>
          </a:xfrm>
          <a:prstGeom prst="rect">
            <a:avLst/>
          </a:prstGeom>
        </p:spPr>
        <p:txBody>
          <a:bodyPr wrap="square">
            <a:spAutoFit/>
          </a:bodyPr>
          <a:lstStyle/>
          <a:p>
            <a:pPr algn="r"/>
            <a:r>
              <a:rPr lang="en-US" sz="3000" dirty="0" smtClean="0">
                <a:solidFill>
                  <a:schemeClr val="bg1"/>
                </a:solidFill>
              </a:rPr>
              <a:t>“Studies </a:t>
            </a:r>
            <a:r>
              <a:rPr lang="en-US" sz="3000" dirty="0">
                <a:solidFill>
                  <a:schemeClr val="bg1"/>
                </a:solidFill>
              </a:rPr>
              <a:t>were performed on individuals whose brains were clipped, or cut along the callosum, the central nervous pathway connecting the two hemispheres.  Their findings </a:t>
            </a:r>
            <a:r>
              <a:rPr lang="en-US" sz="3000" dirty="0" smtClean="0">
                <a:solidFill>
                  <a:schemeClr val="bg1"/>
                </a:solidFill>
              </a:rPr>
              <a:t>…explain </a:t>
            </a:r>
            <a:r>
              <a:rPr lang="en-US" sz="3000" dirty="0">
                <a:solidFill>
                  <a:schemeClr val="bg1"/>
                </a:solidFill>
              </a:rPr>
              <a:t>a lot about why people so often squelch or ignore their intuition.  When an individual’s brain is clipped, the right and left </a:t>
            </a:r>
            <a:r>
              <a:rPr lang="en-US" sz="3000" dirty="0" smtClean="0">
                <a:solidFill>
                  <a:schemeClr val="bg1"/>
                </a:solidFill>
              </a:rPr>
              <a:t>hemisphere cannot </a:t>
            </a:r>
            <a:r>
              <a:rPr lang="en-US" sz="3000" dirty="0">
                <a:solidFill>
                  <a:schemeClr val="bg1"/>
                </a:solidFill>
              </a:rPr>
              <a:t>communicate.  </a:t>
            </a:r>
            <a:r>
              <a:rPr lang="en-US" sz="3000" dirty="0" smtClean="0">
                <a:solidFill>
                  <a:schemeClr val="bg1"/>
                </a:solidFill>
              </a:rPr>
              <a:t>Each</a:t>
            </a:r>
            <a:r>
              <a:rPr lang="en-US" sz="1200" dirty="0">
                <a:solidFill>
                  <a:schemeClr val="bg1"/>
                </a:solidFill>
              </a:rPr>
              <a:t> </a:t>
            </a:r>
            <a:r>
              <a:rPr lang="en-US" sz="3000" dirty="0" smtClean="0">
                <a:solidFill>
                  <a:schemeClr val="bg1"/>
                </a:solidFill>
              </a:rPr>
              <a:t>acts </a:t>
            </a:r>
            <a:r>
              <a:rPr lang="en-US" sz="3000" dirty="0">
                <a:solidFill>
                  <a:schemeClr val="bg1"/>
                </a:solidFill>
              </a:rPr>
              <a:t>independently and has separate experiences…., the left hemisphere </a:t>
            </a:r>
            <a:r>
              <a:rPr lang="en-US" sz="3000" dirty="0" smtClean="0">
                <a:solidFill>
                  <a:schemeClr val="bg1"/>
                </a:solidFill>
              </a:rPr>
              <a:t>will always </a:t>
            </a:r>
            <a:r>
              <a:rPr lang="en-US" sz="3000" dirty="0">
                <a:solidFill>
                  <a:schemeClr val="bg1"/>
                </a:solidFill>
              </a:rPr>
              <a:t>have the </a:t>
            </a:r>
            <a:r>
              <a:rPr lang="en-US" sz="3000" dirty="0" smtClean="0">
                <a:solidFill>
                  <a:schemeClr val="bg1"/>
                </a:solidFill>
              </a:rPr>
              <a:t>dominant perception</a:t>
            </a:r>
            <a:r>
              <a:rPr lang="en-US" sz="3000" dirty="0">
                <a:solidFill>
                  <a:schemeClr val="bg1"/>
                </a:solidFill>
              </a:rPr>
              <a:t>……actively deny[</a:t>
            </a:r>
            <a:r>
              <a:rPr lang="en-US" sz="3000" dirty="0" err="1">
                <a:solidFill>
                  <a:schemeClr val="bg1"/>
                </a:solidFill>
              </a:rPr>
              <a:t>ing</a:t>
            </a:r>
            <a:r>
              <a:rPr lang="en-US" sz="3000" dirty="0">
                <a:solidFill>
                  <a:schemeClr val="bg1"/>
                </a:solidFill>
              </a:rPr>
              <a:t>] the perception of the right brain… For example, </a:t>
            </a:r>
          </a:p>
        </p:txBody>
      </p:sp>
      <p:sp>
        <p:nvSpPr>
          <p:cNvPr id="9"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Tree>
    <p:extLst>
      <p:ext uri="{BB962C8B-B14F-4D97-AF65-F5344CB8AC3E}">
        <p14:creationId xmlns:p14="http://schemas.microsoft.com/office/powerpoint/2010/main" val="30869629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7" name="Rectangle 6"/>
          <p:cNvSpPr/>
          <p:nvPr/>
        </p:nvSpPr>
        <p:spPr>
          <a:xfrm>
            <a:off x="381000" y="0"/>
            <a:ext cx="6934200" cy="6832640"/>
          </a:xfrm>
          <a:prstGeom prst="rect">
            <a:avLst/>
          </a:prstGeom>
        </p:spPr>
        <p:txBody>
          <a:bodyPr wrap="square">
            <a:spAutoFit/>
          </a:bodyPr>
          <a:lstStyle/>
          <a:p>
            <a:pPr algn="r"/>
            <a:r>
              <a:rPr lang="en-US" sz="3000" dirty="0" smtClean="0">
                <a:solidFill>
                  <a:schemeClr val="bg1"/>
                </a:solidFill>
              </a:rPr>
              <a:t>...say </a:t>
            </a:r>
            <a:r>
              <a:rPr lang="en-US" sz="3000" dirty="0">
                <a:solidFill>
                  <a:schemeClr val="bg1"/>
                </a:solidFill>
              </a:rPr>
              <a:t>you present a right brain with a copy of Playboy (put it in a person’s left hand).  At the same time, you give the left hemisphere a National Geographic (put it in the right hand).  The person will emotionally respond to the Playboy and will begin to turn red, but then ….ignore all of this and will say, ‘Aren’t these pictures of Africa simply breathtaking</a:t>
            </a:r>
            <a:r>
              <a:rPr lang="en-US" sz="3000" dirty="0" smtClean="0">
                <a:solidFill>
                  <a:schemeClr val="bg1"/>
                </a:solidFill>
              </a:rPr>
              <a:t>?’….”  p. 63</a:t>
            </a:r>
          </a:p>
          <a:p>
            <a:pPr algn="ctr"/>
            <a:r>
              <a:rPr lang="en-US" sz="1200" dirty="0" smtClean="0">
                <a:solidFill>
                  <a:schemeClr val="bg1"/>
                </a:solidFill>
              </a:rPr>
              <a:t>[</a:t>
            </a:r>
            <a:r>
              <a:rPr lang="en-US" sz="1200" dirty="0">
                <a:solidFill>
                  <a:schemeClr val="bg1"/>
                </a:solidFill>
              </a:rPr>
              <a:t>D.M. MacKay and V. MacKay, “Explicit Dialogue between Left and Right Half Systems of Split Brains,” </a:t>
            </a:r>
            <a:r>
              <a:rPr lang="en-US" sz="1200" i="1" dirty="0">
                <a:solidFill>
                  <a:schemeClr val="bg1"/>
                </a:solidFill>
              </a:rPr>
              <a:t>Nature 295</a:t>
            </a:r>
            <a:r>
              <a:rPr lang="en-US" sz="1200" dirty="0">
                <a:solidFill>
                  <a:schemeClr val="bg1"/>
                </a:solidFill>
              </a:rPr>
              <a:t> (1982):690-91; E. </a:t>
            </a:r>
            <a:r>
              <a:rPr lang="en-US" sz="1200" dirty="0" err="1">
                <a:solidFill>
                  <a:schemeClr val="bg1"/>
                </a:solidFill>
              </a:rPr>
              <a:t>Zaidel</a:t>
            </a:r>
            <a:r>
              <a:rPr lang="en-US" sz="1200" dirty="0">
                <a:solidFill>
                  <a:schemeClr val="bg1"/>
                </a:solidFill>
              </a:rPr>
              <a:t>, </a:t>
            </a:r>
            <a:r>
              <a:rPr lang="en-US" sz="1200" i="1" dirty="0">
                <a:solidFill>
                  <a:schemeClr val="bg1"/>
                </a:solidFill>
              </a:rPr>
              <a:t>Cerebral Correlates of Behavior. Cerebral Correlates of Experience </a:t>
            </a:r>
            <a:r>
              <a:rPr lang="en-US" sz="1200" dirty="0">
                <a:solidFill>
                  <a:schemeClr val="bg1"/>
                </a:solidFill>
              </a:rPr>
              <a:t>(Amsterdam: Elsevier, 1978); D. </a:t>
            </a:r>
            <a:r>
              <a:rPr lang="en-US" sz="1200" dirty="0" err="1">
                <a:solidFill>
                  <a:schemeClr val="bg1"/>
                </a:solidFill>
              </a:rPr>
              <a:t>Zaidel</a:t>
            </a:r>
            <a:r>
              <a:rPr lang="en-US" sz="1200" dirty="0">
                <a:solidFill>
                  <a:schemeClr val="bg1"/>
                </a:solidFill>
              </a:rPr>
              <a:t> and R.W. Sperry, “Performance on the Ravens Colored Progressive Matrices by Subjects with Cerebral </a:t>
            </a:r>
            <a:r>
              <a:rPr lang="en-US" sz="1200" dirty="0" err="1">
                <a:solidFill>
                  <a:schemeClr val="bg1"/>
                </a:solidFill>
              </a:rPr>
              <a:t>Commissurotomy</a:t>
            </a:r>
            <a:r>
              <a:rPr lang="en-US" sz="1200" dirty="0">
                <a:solidFill>
                  <a:schemeClr val="bg1"/>
                </a:solidFill>
              </a:rPr>
              <a:t>,” </a:t>
            </a:r>
            <a:r>
              <a:rPr lang="en-US" sz="1200" i="1" dirty="0">
                <a:solidFill>
                  <a:schemeClr val="bg1"/>
                </a:solidFill>
              </a:rPr>
              <a:t>Cortex  9</a:t>
            </a:r>
            <a:r>
              <a:rPr lang="en-US" sz="1200" dirty="0">
                <a:solidFill>
                  <a:schemeClr val="bg1"/>
                </a:solidFill>
              </a:rPr>
              <a:t> (1973): 34-39; R.D. </a:t>
            </a:r>
            <a:r>
              <a:rPr lang="en-US" sz="1200" dirty="0" err="1">
                <a:solidFill>
                  <a:schemeClr val="bg1"/>
                </a:solidFill>
              </a:rPr>
              <a:t>Nebes</a:t>
            </a:r>
            <a:r>
              <a:rPr lang="en-US" sz="1200" dirty="0">
                <a:solidFill>
                  <a:schemeClr val="bg1"/>
                </a:solidFill>
              </a:rPr>
              <a:t> and R. W. Sperry, “Hemispheric Disconnection with Cerebral Birth Injury in the Dominant Arm Area,” </a:t>
            </a:r>
            <a:r>
              <a:rPr lang="en-US" sz="1200" i="1" dirty="0" err="1">
                <a:solidFill>
                  <a:schemeClr val="bg1"/>
                </a:solidFill>
              </a:rPr>
              <a:t>Neuro</a:t>
            </a:r>
            <a:r>
              <a:rPr lang="en-US" sz="1200" i="1" dirty="0">
                <a:solidFill>
                  <a:schemeClr val="bg1"/>
                </a:solidFill>
              </a:rPr>
              <a:t> </a:t>
            </a:r>
            <a:r>
              <a:rPr lang="en-US" sz="1200" i="1" dirty="0" err="1">
                <a:solidFill>
                  <a:schemeClr val="bg1"/>
                </a:solidFill>
              </a:rPr>
              <a:t>psychologia</a:t>
            </a:r>
            <a:r>
              <a:rPr lang="en-US" sz="1200" i="1" dirty="0">
                <a:solidFill>
                  <a:schemeClr val="bg1"/>
                </a:solidFill>
              </a:rPr>
              <a:t>  9</a:t>
            </a:r>
            <a:r>
              <a:rPr lang="en-US" sz="1200" dirty="0">
                <a:solidFill>
                  <a:schemeClr val="bg1"/>
                </a:solidFill>
              </a:rPr>
              <a:t> (1971): 247-59; J. E. Levy, C. </a:t>
            </a:r>
            <a:r>
              <a:rPr lang="en-US" sz="1200" dirty="0" err="1">
                <a:solidFill>
                  <a:schemeClr val="bg1"/>
                </a:solidFill>
              </a:rPr>
              <a:t>Trevarthen</a:t>
            </a:r>
            <a:r>
              <a:rPr lang="en-US" sz="1200" dirty="0">
                <a:solidFill>
                  <a:schemeClr val="bg1"/>
                </a:solidFill>
              </a:rPr>
              <a:t>, and R.W. Sperry, “Perception of Bilateral Chimeric Figures Following Hemispheric Disconnection,” </a:t>
            </a:r>
            <a:r>
              <a:rPr lang="en-US" sz="1200" i="1" dirty="0">
                <a:solidFill>
                  <a:schemeClr val="bg1"/>
                </a:solidFill>
              </a:rPr>
              <a:t>Brain 95</a:t>
            </a:r>
            <a:r>
              <a:rPr lang="en-US" sz="1200" dirty="0">
                <a:solidFill>
                  <a:schemeClr val="bg1"/>
                </a:solidFill>
              </a:rPr>
              <a:t> (1972): 61-78; T. M. </a:t>
            </a:r>
            <a:r>
              <a:rPr lang="en-US" sz="1200" dirty="0" err="1">
                <a:solidFill>
                  <a:schemeClr val="bg1"/>
                </a:solidFill>
              </a:rPr>
              <a:t>Landes</a:t>
            </a:r>
            <a:r>
              <a:rPr lang="en-US" sz="1200" dirty="0">
                <a:solidFill>
                  <a:schemeClr val="bg1"/>
                </a:solidFill>
              </a:rPr>
              <a:t> et al., “Semantic </a:t>
            </a:r>
            <a:r>
              <a:rPr lang="en-US" sz="1200" dirty="0" err="1">
                <a:solidFill>
                  <a:schemeClr val="bg1"/>
                </a:solidFill>
              </a:rPr>
              <a:t>Paralexia</a:t>
            </a:r>
            <a:r>
              <a:rPr lang="en-US" sz="1200" dirty="0">
                <a:solidFill>
                  <a:schemeClr val="bg1"/>
                </a:solidFill>
              </a:rPr>
              <a:t>: A Release of Right Hemisphere Function from Left Hemisphere Control,” </a:t>
            </a:r>
            <a:r>
              <a:rPr lang="en-US" sz="1200" i="1" dirty="0" err="1">
                <a:solidFill>
                  <a:schemeClr val="bg1"/>
                </a:solidFill>
              </a:rPr>
              <a:t>Neuropsychologia</a:t>
            </a:r>
            <a:r>
              <a:rPr lang="en-US" sz="1200" i="1" dirty="0">
                <a:solidFill>
                  <a:schemeClr val="bg1"/>
                </a:solidFill>
              </a:rPr>
              <a:t>  21</a:t>
            </a:r>
            <a:r>
              <a:rPr lang="en-US" sz="1200" dirty="0">
                <a:solidFill>
                  <a:schemeClr val="bg1"/>
                </a:solidFill>
              </a:rPr>
              <a:t> (1983): C359-64; D. </a:t>
            </a:r>
            <a:r>
              <a:rPr lang="en-US" sz="1200" dirty="0" err="1">
                <a:solidFill>
                  <a:schemeClr val="bg1"/>
                </a:solidFill>
              </a:rPr>
              <a:t>Henninger</a:t>
            </a:r>
            <a:r>
              <a:rPr lang="en-US" sz="1200" dirty="0">
                <a:solidFill>
                  <a:schemeClr val="bg1"/>
                </a:solidFill>
              </a:rPr>
              <a:t>, “Inkblot Testing of </a:t>
            </a:r>
            <a:r>
              <a:rPr lang="en-US" sz="1200" dirty="0" err="1">
                <a:solidFill>
                  <a:schemeClr val="bg1"/>
                </a:solidFill>
              </a:rPr>
              <a:t>Commissurotomy</a:t>
            </a:r>
            <a:r>
              <a:rPr lang="en-US" sz="1200" dirty="0">
                <a:solidFill>
                  <a:schemeClr val="bg1"/>
                </a:solidFill>
              </a:rPr>
              <a:t> Subjects: Contrasting Modes of Organizing Reality,” in S. R. </a:t>
            </a:r>
            <a:r>
              <a:rPr lang="en-US" sz="1200" dirty="0" err="1">
                <a:solidFill>
                  <a:schemeClr val="bg1"/>
                </a:solidFill>
              </a:rPr>
              <a:t>Hameroff</a:t>
            </a:r>
            <a:r>
              <a:rPr lang="en-US" sz="1200" dirty="0">
                <a:solidFill>
                  <a:schemeClr val="bg1"/>
                </a:solidFill>
              </a:rPr>
              <a:t> et al., eds., </a:t>
            </a:r>
            <a:r>
              <a:rPr lang="en-US" sz="1200" i="1" dirty="0">
                <a:solidFill>
                  <a:schemeClr val="bg1"/>
                </a:solidFill>
              </a:rPr>
              <a:t>Toward a Science of Consciousness: The First Tucson Discussions and Debates</a:t>
            </a:r>
            <a:r>
              <a:rPr lang="en-US" sz="1200" dirty="0">
                <a:solidFill>
                  <a:schemeClr val="bg1"/>
                </a:solidFill>
              </a:rPr>
              <a:t> (Cambridge, </a:t>
            </a:r>
            <a:r>
              <a:rPr lang="en-US" sz="1200" dirty="0" err="1">
                <a:solidFill>
                  <a:schemeClr val="bg1"/>
                </a:solidFill>
              </a:rPr>
              <a:t>Mass.:MIT</a:t>
            </a:r>
            <a:r>
              <a:rPr lang="en-US" sz="1200" dirty="0">
                <a:solidFill>
                  <a:schemeClr val="bg1"/>
                </a:solidFill>
              </a:rPr>
              <a:t> Press, 1996) 203-21; B. I. </a:t>
            </a:r>
            <a:r>
              <a:rPr lang="en-US" sz="1200" dirty="0" err="1">
                <a:solidFill>
                  <a:schemeClr val="bg1"/>
                </a:solidFill>
              </a:rPr>
              <a:t>Belyi</a:t>
            </a:r>
            <a:r>
              <a:rPr lang="en-US" sz="1200" dirty="0">
                <a:solidFill>
                  <a:schemeClr val="bg1"/>
                </a:solidFill>
              </a:rPr>
              <a:t>, “The Role of the Right Hemisphere in Form Perception and Visual </a:t>
            </a:r>
            <a:r>
              <a:rPr lang="en-US" sz="1200" dirty="0" err="1">
                <a:solidFill>
                  <a:schemeClr val="bg1"/>
                </a:solidFill>
              </a:rPr>
              <a:t>Agnosis</a:t>
            </a:r>
            <a:r>
              <a:rPr lang="en-US" sz="1200" dirty="0">
                <a:solidFill>
                  <a:schemeClr val="bg1"/>
                </a:solidFill>
              </a:rPr>
              <a:t> Organization,” </a:t>
            </a:r>
            <a:r>
              <a:rPr lang="en-US" sz="1200" i="1" dirty="0">
                <a:solidFill>
                  <a:schemeClr val="bg1"/>
                </a:solidFill>
              </a:rPr>
              <a:t>Int. J. Neuroscience  40</a:t>
            </a:r>
            <a:r>
              <a:rPr lang="en-US" sz="1200" dirty="0">
                <a:solidFill>
                  <a:schemeClr val="bg1"/>
                </a:solidFill>
              </a:rPr>
              <a:t>, nos.3-4 (1988): 167-180; E. A. Phelps and M.S. </a:t>
            </a:r>
            <a:r>
              <a:rPr lang="en-US" sz="1200" dirty="0" err="1">
                <a:solidFill>
                  <a:schemeClr val="bg1"/>
                </a:solidFill>
              </a:rPr>
              <a:t>Gazzaniga</a:t>
            </a:r>
            <a:r>
              <a:rPr lang="en-US" sz="1200" dirty="0">
                <a:solidFill>
                  <a:schemeClr val="bg1"/>
                </a:solidFill>
              </a:rPr>
              <a:t>, “ Hemispheric Differences in Mnemonic Processing: The Effects of Left Hemisphere Interpretation,” </a:t>
            </a:r>
            <a:r>
              <a:rPr lang="en-US" sz="1200" i="1" dirty="0" err="1">
                <a:solidFill>
                  <a:schemeClr val="bg1"/>
                </a:solidFill>
              </a:rPr>
              <a:t>Neuropsychologia</a:t>
            </a:r>
            <a:r>
              <a:rPr lang="en-US" sz="1200" i="1" dirty="0">
                <a:solidFill>
                  <a:schemeClr val="bg1"/>
                </a:solidFill>
              </a:rPr>
              <a:t>  3</a:t>
            </a:r>
            <a:r>
              <a:rPr lang="en-US" sz="1200" dirty="0">
                <a:solidFill>
                  <a:schemeClr val="bg1"/>
                </a:solidFill>
              </a:rPr>
              <a:t> (1992):293-97.]</a:t>
            </a:r>
          </a:p>
        </p:txBody>
      </p:sp>
      <p:sp>
        <p:nvSpPr>
          <p:cNvPr id="9"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Tree>
    <p:extLst>
      <p:ext uri="{BB962C8B-B14F-4D97-AF65-F5344CB8AC3E}">
        <p14:creationId xmlns:p14="http://schemas.microsoft.com/office/powerpoint/2010/main" val="361407830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333FF"/>
        </a:solidFill>
        <a:effectLst/>
      </p:bgPr>
    </p:bg>
    <p:spTree>
      <p:nvGrpSpPr>
        <p:cNvPr id="1" name=""/>
        <p:cNvGrpSpPr/>
        <p:nvPr/>
      </p:nvGrpSpPr>
      <p:grpSpPr>
        <a:xfrm>
          <a:off x="0" y="0"/>
          <a:ext cx="0" cy="0"/>
          <a:chOff x="0" y="0"/>
          <a:chExt cx="0" cy="0"/>
        </a:xfrm>
      </p:grpSpPr>
      <p:sp>
        <p:nvSpPr>
          <p:cNvPr id="5" name="Title 1"/>
          <p:cNvSpPr txBox="1">
            <a:spLocks/>
          </p:cNvSpPr>
          <p:nvPr/>
        </p:nvSpPr>
        <p:spPr>
          <a:xfrm>
            <a:off x="0" y="914400"/>
            <a:ext cx="7772400" cy="5943600"/>
          </a:xfrm>
          <a:prstGeom prst="rect">
            <a:avLst/>
          </a:prstGeom>
        </p:spPr>
        <p:txBody>
          <a:bodyPr vert="horz" lIns="91440" tIns="45720" rIns="91440" bIns="45720" rtlCol="0" anchor="ctr">
            <a:normAutofit fontScale="2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12000" dirty="0" smtClean="0">
                <a:solidFill>
                  <a:schemeClr val="bg1"/>
                </a:solidFill>
              </a:rPr>
              <a:t>“…psychiatrists teach…people about the </a:t>
            </a:r>
            <a:r>
              <a:rPr lang="en-US" sz="12000" dirty="0">
                <a:solidFill>
                  <a:schemeClr val="bg1"/>
                </a:solidFill>
              </a:rPr>
              <a:t>‘wise mind.’  Think of three circles on a page: the left circle is the mental or rational mind, the left brain; the right circle is the emotional mind, or right brain; and the circle in the middle, linking the other two, is the wise mind, truly a unity of both minds</a:t>
            </a:r>
            <a:r>
              <a:rPr lang="en-US" sz="12000" dirty="0" smtClean="0">
                <a:solidFill>
                  <a:schemeClr val="bg1"/>
                </a:solidFill>
              </a:rPr>
              <a:t>…. </a:t>
            </a:r>
            <a:r>
              <a:rPr lang="en-US" sz="12000" dirty="0">
                <a:solidFill>
                  <a:schemeClr val="bg1"/>
                </a:solidFill>
              </a:rPr>
              <a:t>This balance is demonstrably beneficial.  It’s been shown that true geniuses have a more fluid partnership between the two hemispheres than most people, a greater ability to switch rapidly and smoothly between the two</a:t>
            </a:r>
            <a:r>
              <a:rPr lang="en-US" sz="12000" dirty="0" smtClean="0">
                <a:solidFill>
                  <a:schemeClr val="bg1"/>
                </a:solidFill>
              </a:rPr>
              <a:t>.” p. 69-70</a:t>
            </a:r>
            <a:r>
              <a:rPr lang="en-US" sz="4800" dirty="0" smtClean="0">
                <a:solidFill>
                  <a:schemeClr val="bg1"/>
                </a:solidFill>
              </a:rPr>
              <a:t> </a:t>
            </a:r>
            <a:r>
              <a:rPr lang="en-US" sz="4800" dirty="0">
                <a:solidFill>
                  <a:schemeClr val="bg1"/>
                </a:solidFill>
              </a:rPr>
              <a:t>[N. </a:t>
            </a:r>
            <a:r>
              <a:rPr lang="en-US" sz="4800" dirty="0" err="1">
                <a:solidFill>
                  <a:schemeClr val="bg1"/>
                </a:solidFill>
              </a:rPr>
              <a:t>Linchan</a:t>
            </a:r>
            <a:r>
              <a:rPr lang="en-US" sz="4800" dirty="0">
                <a:solidFill>
                  <a:schemeClr val="bg1"/>
                </a:solidFill>
              </a:rPr>
              <a:t>, </a:t>
            </a:r>
            <a:r>
              <a:rPr lang="en-US" sz="4800" i="1" dirty="0">
                <a:solidFill>
                  <a:schemeClr val="bg1"/>
                </a:solidFill>
              </a:rPr>
              <a:t>Skills Training Manual for Treating Borderline Personality Disorder</a:t>
            </a:r>
            <a:r>
              <a:rPr lang="en-US" sz="4800" dirty="0">
                <a:solidFill>
                  <a:schemeClr val="bg1"/>
                </a:solidFill>
              </a:rPr>
              <a:t> (New York: Guilford Press, 1993); M.W. O’Boyle and C. P. </a:t>
            </a:r>
            <a:r>
              <a:rPr lang="en-US" sz="4800" dirty="0" err="1">
                <a:solidFill>
                  <a:schemeClr val="bg1"/>
                </a:solidFill>
              </a:rPr>
              <a:t>Benbow</a:t>
            </a:r>
            <a:r>
              <a:rPr lang="en-US" sz="4800" dirty="0">
                <a:solidFill>
                  <a:schemeClr val="bg1"/>
                </a:solidFill>
              </a:rPr>
              <a:t>, “Enhanced Right Hemisphere Involvement During Cognitive Processing May Relate to Intellectual Precocity,”  </a:t>
            </a:r>
            <a:r>
              <a:rPr lang="en-US" sz="4800" i="1" dirty="0" err="1">
                <a:solidFill>
                  <a:schemeClr val="bg1"/>
                </a:solidFill>
              </a:rPr>
              <a:t>Neuropsychologia</a:t>
            </a:r>
            <a:r>
              <a:rPr lang="en-US" sz="4800" i="1" dirty="0">
                <a:solidFill>
                  <a:schemeClr val="bg1"/>
                </a:solidFill>
              </a:rPr>
              <a:t> </a:t>
            </a:r>
            <a:r>
              <a:rPr lang="en-US" sz="4800" dirty="0">
                <a:solidFill>
                  <a:schemeClr val="bg1"/>
                </a:solidFill>
              </a:rPr>
              <a:t>28, no.2 (1990): 211-16; M. Annett and M. Manning, “The Disadvantage of </a:t>
            </a:r>
            <a:r>
              <a:rPr lang="en-US" sz="4800" dirty="0" err="1">
                <a:solidFill>
                  <a:schemeClr val="bg1"/>
                </a:solidFill>
              </a:rPr>
              <a:t>Dextrality</a:t>
            </a:r>
            <a:r>
              <a:rPr lang="en-US" sz="4800" dirty="0">
                <a:solidFill>
                  <a:schemeClr val="bg1"/>
                </a:solidFill>
              </a:rPr>
              <a:t> for Intelligence,” </a:t>
            </a:r>
            <a:r>
              <a:rPr lang="en-US" sz="4800" i="1" dirty="0">
                <a:solidFill>
                  <a:schemeClr val="bg1"/>
                </a:solidFill>
              </a:rPr>
              <a:t>Brit. J. Psychology</a:t>
            </a:r>
            <a:r>
              <a:rPr lang="en-US" sz="4800" dirty="0">
                <a:solidFill>
                  <a:schemeClr val="bg1"/>
                </a:solidFill>
              </a:rPr>
              <a:t> 80 (1989):213-16.]</a:t>
            </a:r>
          </a:p>
        </p:txBody>
      </p:sp>
      <p:sp>
        <p:nvSpPr>
          <p:cNvPr id="8" name="Title 1"/>
          <p:cNvSpPr>
            <a:spLocks noGrp="1"/>
          </p:cNvSpPr>
          <p:nvPr>
            <p:ph type="ctrTitle"/>
          </p:nvPr>
        </p:nvSpPr>
        <p:spPr>
          <a:xfrm>
            <a:off x="0" y="53975"/>
            <a:ext cx="7772400" cy="1012825"/>
          </a:xfrm>
        </p:spPr>
        <p:txBody>
          <a:bodyPr/>
          <a:lstStyle/>
          <a:p>
            <a:pPr algn="l"/>
            <a:r>
              <a:rPr lang="en-US" b="1" dirty="0" smtClean="0">
                <a:solidFill>
                  <a:schemeClr val="bg1"/>
                </a:solidFill>
              </a:rPr>
              <a:t>Did you know…?</a:t>
            </a:r>
            <a:endParaRPr lang="en-US" b="1" dirty="0">
              <a:solidFill>
                <a:schemeClr val="bg1"/>
              </a:solidFill>
            </a:endParaRPr>
          </a:p>
        </p:txBody>
      </p:sp>
      <p:sp>
        <p:nvSpPr>
          <p:cNvPr id="9" name="Title 1"/>
          <p:cNvSpPr txBox="1">
            <a:spLocks/>
          </p:cNvSpPr>
          <p:nvPr/>
        </p:nvSpPr>
        <p:spPr>
          <a:xfrm rot="5400000">
            <a:off x="4941888" y="2732088"/>
            <a:ext cx="6934198" cy="147002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dirty="0" smtClean="0">
                <a:solidFill>
                  <a:schemeClr val="bg1">
                    <a:lumMod val="50000"/>
                  </a:schemeClr>
                </a:solidFill>
              </a:rPr>
              <a:t>PHYSICOLOGICAL/PHYSCIAL AWARENES</a:t>
            </a:r>
            <a:endParaRPr lang="en-US" dirty="0">
              <a:solidFill>
                <a:schemeClr val="bg1">
                  <a:lumMod val="50000"/>
                </a:schemeClr>
              </a:solidFill>
            </a:endParaRPr>
          </a:p>
        </p:txBody>
      </p:sp>
    </p:spTree>
    <p:extLst>
      <p:ext uri="{BB962C8B-B14F-4D97-AF65-F5344CB8AC3E}">
        <p14:creationId xmlns:p14="http://schemas.microsoft.com/office/powerpoint/2010/main" val="1282114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3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8148</TotalTime>
  <Words>5226</Words>
  <Application>Microsoft Office PowerPoint</Application>
  <PresentationFormat>On-screen Show (4:3)</PresentationFormat>
  <Paragraphs>327</Paragraphs>
  <Slides>64</Slides>
  <Notes>20</Notes>
  <HiddenSlides>0</HiddenSlides>
  <MMClips>5</MMClips>
  <ScaleCrop>false</ScaleCrop>
  <HeadingPairs>
    <vt:vector size="4" baseType="variant">
      <vt:variant>
        <vt:lpstr>Theme</vt:lpstr>
      </vt:variant>
      <vt:variant>
        <vt:i4>1</vt:i4>
      </vt:variant>
      <vt:variant>
        <vt:lpstr>Slide Titles</vt:lpstr>
      </vt:variant>
      <vt:variant>
        <vt:i4>64</vt:i4>
      </vt:variant>
    </vt:vector>
  </HeadingPairs>
  <TitlesOfParts>
    <vt:vector size="65" baseType="lpstr">
      <vt:lpstr>Office Theme</vt:lpstr>
      <vt:lpstr>HAVE YOU EVER WONDERED…?</vt:lpstr>
      <vt:lpstr>NOTICE THE MULTITUDE OF MINUTE OPTIONS, DECISIONS, AND FACTORS AVAILABLE TO US FOR MOLDING MYRIADS OF BODYSCAPES, MINDSCAPES, AND RELATIONAL TERRAINS…  </vt:lpstr>
      <vt:lpstr>PowerPoint Presentation</vt:lpstr>
      <vt:lpstr>Did you know…?</vt:lpstr>
      <vt:lpstr>Did you know…?</vt:lpstr>
      <vt:lpstr>Did you know…?</vt:lpstr>
      <vt:lpstr>Might you consider…?</vt:lpstr>
      <vt:lpstr>PowerPoint Presentation</vt:lpstr>
      <vt:lpstr>Did you know…?</vt:lpstr>
      <vt:lpstr>Did you know…?</vt:lpstr>
      <vt:lpstr>What if…?</vt:lpstr>
      <vt:lpstr>Might you consider…?</vt:lpstr>
      <vt:lpstr>What if…?</vt:lpstr>
      <vt:lpstr>Did you know…?</vt:lpstr>
      <vt:lpstr>Might you consider…?</vt:lpstr>
      <vt:lpstr>Might you consider…?</vt:lpstr>
      <vt:lpstr>Imagine if…?</vt:lpstr>
      <vt:lpstr>Might you consider…?</vt:lpstr>
      <vt:lpstr>Did you know…?</vt:lpstr>
      <vt:lpstr>Did you know…?</vt:lpstr>
      <vt:lpstr>Did you know…?</vt:lpstr>
      <vt:lpstr>Did you know…?</vt:lpstr>
      <vt:lpstr>PowerPoint Presentation</vt:lpstr>
      <vt:lpstr>Might you consider…?</vt:lpstr>
      <vt:lpstr>Might you consider…?</vt:lpstr>
      <vt:lpstr>PowerPoint Presentation</vt:lpstr>
      <vt:lpstr>Did you know…?</vt:lpstr>
      <vt:lpstr>Did you know…?</vt:lpstr>
      <vt:lpstr>Did you know…?</vt:lpstr>
      <vt:lpstr>Might you consider…?</vt:lpstr>
      <vt:lpstr>Might you consider…?</vt:lpstr>
      <vt:lpstr>Imagine if…?</vt:lpstr>
      <vt:lpstr>Might you consider…?</vt:lpstr>
      <vt:lpstr>Did you know…?</vt:lpstr>
      <vt:lpstr>Did you know…?</vt:lpstr>
      <vt:lpstr>Did you know…?</vt:lpstr>
      <vt:lpstr>Might you consider…?</vt:lpstr>
      <vt:lpstr>Might you consider…?</vt:lpstr>
      <vt:lpstr>Did you know…?</vt:lpstr>
      <vt:lpstr>Imagine if…?</vt:lpstr>
      <vt:lpstr>Might you consider…?</vt:lpstr>
      <vt:lpstr>What if…?</vt:lpstr>
      <vt:lpstr>In 2005,  CCH [Incorporated] reported from its“….Unscheduled Absence Survey, ‘the average cost of absenteeism rose to $660 per person per year, up from $610 in 2004.  Notably the survey only measures direct payroll costs for paid, unproductive time.  The high cost of absenteeism hurts organizations even more when other costs, such as lost productivity, morale, and temporary labor costs are considered (CCH Incorporated, 2005)” Sloan Work and Family Research Network (n.d.) Questions and Answers About Health &amp; Workplace Flexibility: A Sloan Work and Family Network Fact Sheet. Retrieved April 6, 2008 from http://wfnetwork.bc.edu/statistics.php</vt:lpstr>
      <vt:lpstr>Might you consider…?</vt:lpstr>
      <vt:lpstr>Imagine if…?</vt:lpstr>
      <vt:lpstr>Might you consider…?</vt:lpstr>
      <vt:lpstr>What if…?</vt:lpstr>
      <vt:lpstr>What if…?</vt:lpstr>
      <vt:lpstr>PowerPoint Presentation</vt:lpstr>
      <vt:lpstr>What if…?</vt:lpstr>
      <vt:lpstr>Might you consider…?</vt:lpstr>
      <vt:lpstr>Did you know…?</vt:lpstr>
      <vt:lpstr>What if…?</vt:lpstr>
      <vt:lpstr>Might you consider…?</vt:lpstr>
      <vt:lpstr>Did you know…?</vt:lpstr>
      <vt:lpstr>What if…?</vt:lpstr>
      <vt:lpstr>Did you know…?</vt:lpstr>
      <vt:lpstr>Might you consider…?</vt:lpstr>
      <vt:lpstr>What if…?</vt:lpstr>
      <vt:lpstr>Might you consider…?</vt:lpstr>
      <vt:lpstr>Imagine if…?</vt:lpstr>
      <vt:lpstr>PowerPoint Presentation</vt:lpstr>
      <vt:lpstr>Written,  Produced,  &amp; Directed By: Stephanie Belhomme Special Thanks To: The opportune release from employment duties that allowed for total devotion to the complete this work!  Dr. Gerard Puccio, your advisement; Evan Borough, sharing your music; Alison Munn, Jess Epstein and Prerana Bhusal, for your technical insights; &amp; the many old friends, new friends, acquaintances, &amp; family, from all directions, who rose to the occasion of offering their encouraging, loving, support!</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INDIVIDUAL</dc:title>
  <dc:creator>Phanie</dc:creator>
  <cp:lastModifiedBy>Phanie</cp:lastModifiedBy>
  <cp:revision>573</cp:revision>
  <cp:lastPrinted>2012-05-10T02:42:12Z</cp:lastPrinted>
  <dcterms:created xsi:type="dcterms:W3CDTF">2011-11-09T17:51:31Z</dcterms:created>
  <dcterms:modified xsi:type="dcterms:W3CDTF">2012-05-10T02:47:10Z</dcterms:modified>
</cp:coreProperties>
</file>