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11"/>
  </p:notesMasterIdLst>
  <p:sldIdLst>
    <p:sldId id="302" r:id="rId2"/>
    <p:sldId id="301" r:id="rId3"/>
    <p:sldId id="309" r:id="rId4"/>
    <p:sldId id="320" r:id="rId5"/>
    <p:sldId id="311" r:id="rId6"/>
    <p:sldId id="312" r:id="rId7"/>
    <p:sldId id="307" r:id="rId8"/>
    <p:sldId id="321" r:id="rId9"/>
    <p:sldId id="32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" userDrawn="1">
          <p15:clr>
            <a:srgbClr val="A4A3A4"/>
          </p15:clr>
        </p15:guide>
        <p15:guide id="2" pos="11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2" autoAdjust="0"/>
    <p:restoredTop sz="72610"/>
  </p:normalViewPr>
  <p:slideViewPr>
    <p:cSldViewPr showGuides="1">
      <p:cViewPr varScale="1">
        <p:scale>
          <a:sx n="54" d="100"/>
          <a:sy n="54" d="100"/>
        </p:scale>
        <p:origin x="1344" y="66"/>
      </p:cViewPr>
      <p:guideLst>
        <p:guide orient="horz" pos="288"/>
        <p:guide pos="115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151E3-FF74-4ADA-A9A1-2000867F912F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465A3-8474-418F-9C2B-9BE32FBA15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335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54.144.29.87/tutorial/psc204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Hello, my name is </a:t>
            </a:r>
            <a:r>
              <a:rPr lang="mr-IN" dirty="0" smtClean="0"/>
              <a:t>…</a:t>
            </a:r>
            <a:r>
              <a:rPr lang="en-US" dirty="0" smtClean="0"/>
              <a:t> </a:t>
            </a:r>
          </a:p>
          <a:p>
            <a:r>
              <a:rPr lang="en-US" dirty="0" smtClean="0"/>
              <a:t>The tile of my presentation is</a:t>
            </a:r>
            <a:r>
              <a:rPr lang="en-US" baseline="0" dirty="0" smtClean="0"/>
              <a:t> </a:t>
            </a:r>
            <a:r>
              <a:rPr lang="mr-IN" baseline="0" dirty="0" smtClean="0"/>
              <a:t>…</a:t>
            </a:r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I feel so privileged and honored to be here and be part of the 2</a:t>
            </a:r>
            <a:r>
              <a:rPr lang="en-US" baseline="30000" dirty="0" smtClean="0"/>
              <a:t>nd</a:t>
            </a:r>
            <a:r>
              <a:rPr lang="en-US" baseline="0" dirty="0" smtClean="0"/>
              <a:t> FITT academy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465A3-8474-418F-9C2B-9BE32FBA15A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735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1600" dirty="0" smtClean="0"/>
              <a:t>Today</a:t>
            </a:r>
            <a:r>
              <a:rPr lang="en-US" sz="1600" baseline="0" dirty="0" smtClean="0"/>
              <a:t> I would like to talk a little about my FITT project. </a:t>
            </a:r>
          </a:p>
          <a:p>
            <a:pPr eaLnBrk="1" hangingPunct="1">
              <a:defRPr/>
            </a:pPr>
            <a:r>
              <a:rPr lang="en-US" sz="1600" baseline="0" dirty="0" smtClean="0"/>
              <a:t>What I wanted to achieve and our team was able to accomplish, How I plan to use the </a:t>
            </a:r>
            <a:r>
              <a:rPr lang="en-US" sz="1600" baseline="0" dirty="0" err="1" smtClean="0"/>
              <a:t>LibGuide</a:t>
            </a:r>
            <a:r>
              <a:rPr lang="en-US" sz="1600" baseline="0" dirty="0" smtClean="0"/>
              <a:t> in Fall 2017, and how I plan on assessing its impact on student learning.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7F23715-82ED-461A-84F8-BA09EBFDE6B6}" type="slidenum">
              <a:rPr lang="en-US" smtClean="0"/>
              <a:pPr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92214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Goals – specific/ time bound/ realistic/ measurable 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Reduce Lecture Time: Online materials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save lecture hours on remedial math/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Help students learn elementary statistics/algebra skills without spending too much time in class 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Help Students Learn More and Better: Quality instructional materials with focus (succinct) + Well curated (easy to access and intuitive to use) + Different Levels of Complexity 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/>
              </a:rPr>
              <a:t> A better learning environment for students </a:t>
            </a: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Create an open source material: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LibGuide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(platform)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everyone can access it: </a:t>
            </a:r>
          </a:p>
          <a:p>
            <a:pPr lvl="0"/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Identify four – five social science specific video instruction materials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Help under-prepared students feel confident and prepared for 204 </a:t>
            </a:r>
          </a:p>
          <a:p>
            <a:pPr eaLnBrk="1" hangingPunct="1">
              <a:defRPr/>
            </a:pPr>
            <a:endParaRPr lang="en-US" sz="1600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7F23715-82ED-461A-84F8-BA09EBFDE6B6}" type="slidenum">
              <a:rPr lang="en-US" smtClean="0"/>
              <a:pPr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32263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http://</a:t>
            </a:r>
            <a:r>
              <a:rPr lang="en-US" sz="1200" dirty="0" err="1" smtClean="0"/>
              <a:t>library.buffalostate.edu</a:t>
            </a:r>
            <a:r>
              <a:rPr lang="en-US" sz="1200" dirty="0" smtClean="0"/>
              <a:t>/psc204/</a:t>
            </a:r>
            <a:r>
              <a:rPr lang="en-US" sz="1200" dirty="0" err="1" smtClean="0"/>
              <a:t>exp?preview</a:t>
            </a:r>
            <a:r>
              <a:rPr lang="en-US" sz="1200" dirty="0" smtClean="0"/>
              <a:t>=fccbf28e65cdcd70cc4fdeb2b3b65e2b </a:t>
            </a: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Search and Evaluate Platforms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LibGuides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Guide on the Side (requires separate navigation)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Khan Academy Class/Mission (too dense)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Content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Evaluated several OER sources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Khan Academy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Math Planet (text based only, no videos)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Udacity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(entire courses)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Phet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(U. Colorado Boulder)</a:t>
            </a:r>
          </a:p>
          <a:p>
            <a:pPr marL="628650" lvl="1" indent="-171450">
              <a:buFont typeface="Arial" charset="0"/>
              <a:buChar char="•"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charset="0"/>
              <a:buNone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Original content </a:t>
            </a:r>
            <a:r>
              <a:rPr lang="mr-I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Assessment and instruction.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lvl="0" indent="0">
              <a:buFont typeface="Arial" charset="0"/>
              <a:buNone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Assessment tools considered: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Drive Forms (good!)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Guide on the side (clunky)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Bb (authentication, required exiting platform)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Lib Wizard (too limited)</a:t>
            </a:r>
          </a:p>
          <a:p>
            <a:pPr eaLnBrk="1" hangingPunct="1">
              <a:defRPr/>
            </a:pPr>
            <a:endParaRPr lang="en-US" sz="1600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7F23715-82ED-461A-84F8-BA09EBFDE6B6}" type="slidenum">
              <a:rPr lang="en-US" smtClean="0"/>
              <a:pPr/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53782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600" dirty="0" smtClean="0"/>
              <a:t>PSC 204 Political Statistics in Fall 2017 </a:t>
            </a:r>
          </a:p>
          <a:p>
            <a:r>
              <a:rPr lang="en-US" sz="1600" dirty="0" smtClean="0"/>
              <a:t>In the past, the 1</a:t>
            </a:r>
            <a:r>
              <a:rPr lang="en-US" sz="1600" baseline="30000" dirty="0" smtClean="0"/>
              <a:t>st</a:t>
            </a:r>
            <a:r>
              <a:rPr lang="en-US" sz="1600" dirty="0" smtClean="0"/>
              <a:t> and 2</a:t>
            </a:r>
            <a:r>
              <a:rPr lang="en-US" sz="1600" baseline="30000" dirty="0" smtClean="0"/>
              <a:t>nd</a:t>
            </a:r>
            <a:r>
              <a:rPr lang="en-US" sz="1600" dirty="0" smtClean="0"/>
              <a:t> week for remedial math lectures and practice exercises </a:t>
            </a:r>
          </a:p>
          <a:p>
            <a:pPr eaLnBrk="1" hangingPunct="1">
              <a:defRPr/>
            </a:pPr>
            <a:endParaRPr lang="en-US" sz="1600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7F23715-82ED-461A-84F8-BA09EBFDE6B6}" type="slidenum">
              <a:rPr lang="en-US" smtClean="0"/>
              <a:pPr/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9588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Reduce Lecture time on Remedial Materials </a:t>
            </a:r>
          </a:p>
          <a:p>
            <a:pPr lvl="1"/>
            <a:r>
              <a:rPr lang="en-US" dirty="0" smtClean="0"/>
              <a:t>Reduce lecture time from 3 class time to 1.5 class time </a:t>
            </a:r>
          </a:p>
          <a:p>
            <a:pPr lvl="1"/>
            <a:r>
              <a:rPr lang="en-US" dirty="0" smtClean="0"/>
              <a:t>Class Learning Progress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Improve Student Learning </a:t>
            </a:r>
          </a:p>
          <a:p>
            <a:pPr lvl="1"/>
            <a:r>
              <a:rPr lang="en-US" kern="1200" dirty="0" smtClean="0"/>
              <a:t>Pre and Post Tests </a:t>
            </a:r>
          </a:p>
          <a:p>
            <a:pPr lvl="1"/>
            <a:r>
              <a:rPr lang="en-US" kern="1200" dirty="0" err="1" smtClean="0"/>
              <a:t>LibGuide</a:t>
            </a:r>
            <a:r>
              <a:rPr lang="en-US" kern="1200" dirty="0" smtClean="0"/>
              <a:t> Analytics: how much time students spend on the guide, which instructional materials did they click to review? </a:t>
            </a:r>
          </a:p>
          <a:p>
            <a:pPr lvl="1"/>
            <a:r>
              <a:rPr lang="en-US" kern="1200" dirty="0" smtClean="0"/>
              <a:t>Focus group during the 3</a:t>
            </a:r>
            <a:r>
              <a:rPr lang="en-US" kern="1200" baseline="30000" dirty="0" smtClean="0"/>
              <a:t>rd</a:t>
            </a:r>
            <a:r>
              <a:rPr lang="en-US" kern="1200" dirty="0" smtClean="0"/>
              <a:t> week </a:t>
            </a:r>
            <a:endParaRPr lang="en-US" dirty="0" smtClean="0"/>
          </a:p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Comparing Pre and Post Test Quiz Grades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Comparing Post Test Quiz of the current class to the previous class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Qualitative/ Indirect (focus group) + Quantitative / Direct (pre-post tests +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LibGuide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analytics + student assessing the OER qualities using the )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I am going to run the quiz on BB or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LibGuide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 how to create and edit my own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LibGuide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other class modules </a:t>
            </a:r>
            <a:endParaRPr lang="en-US" sz="1600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7F23715-82ED-461A-84F8-BA09EBFDE6B6}" type="slidenum">
              <a:rPr lang="en-US" smtClean="0"/>
              <a:pPr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30565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FITT benefits 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The RITE staff and Librarians </a:t>
            </a:r>
            <a:r>
              <a:rPr lang="mr-IN" baseline="0" dirty="0" smtClean="0"/>
              <a:t>–</a:t>
            </a:r>
            <a:r>
              <a:rPr lang="en-US" baseline="0" dirty="0" smtClean="0"/>
              <a:t> I leaving feeling really encouraged/ breaking me out of the silo (Howard Reed) 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Learned new techniques </a:t>
            </a:r>
            <a:r>
              <a:rPr lang="mr-IN" baseline="0" dirty="0" smtClean="0"/>
              <a:t>–</a:t>
            </a:r>
            <a:r>
              <a:rPr lang="en-US" baseline="0" dirty="0" smtClean="0"/>
              <a:t> using </a:t>
            </a:r>
            <a:r>
              <a:rPr lang="en-US" baseline="0" dirty="0" err="1" smtClean="0"/>
              <a:t>LibGuide</a:t>
            </a:r>
            <a:r>
              <a:rPr lang="en-US" baseline="0" dirty="0" smtClean="0"/>
              <a:t>/ HTML/  One drive documents + folder/ new open educational resources sites like </a:t>
            </a:r>
            <a:r>
              <a:rPr lang="en-US" baseline="0" dirty="0" err="1" smtClean="0"/>
              <a:t>Phet</a:t>
            </a:r>
            <a:r>
              <a:rPr lang="en-US" baseline="0" dirty="0" smtClean="0"/>
              <a:t>/</a:t>
            </a:r>
            <a:r>
              <a:rPr lang="en-US" baseline="0" dirty="0" err="1" smtClean="0"/>
              <a:t>Udacity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Know who to call: Joe </a:t>
            </a:r>
            <a:r>
              <a:rPr lang="mr-IN" baseline="0" dirty="0" smtClean="0"/>
              <a:t>–</a:t>
            </a:r>
            <a:r>
              <a:rPr lang="en-US" baseline="0" dirty="0" smtClean="0"/>
              <a:t> tech + library + </a:t>
            </a:r>
            <a:r>
              <a:rPr lang="en-US" baseline="0" dirty="0" err="1" smtClean="0"/>
              <a:t>LibGuide</a:t>
            </a:r>
            <a:r>
              <a:rPr lang="en-US" baseline="0" dirty="0" smtClean="0"/>
              <a:t> + programming/ Tim: technical help + content curating + general wisdom 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Feeling more confident to try out other techniques </a:t>
            </a:r>
            <a:r>
              <a:rPr lang="mr-IN" baseline="0" dirty="0" smtClean="0"/>
              <a:t>–</a:t>
            </a:r>
            <a:r>
              <a:rPr lang="en-US" baseline="0" dirty="0" smtClean="0"/>
              <a:t> recording power point presentation with voice over for statistics solutions</a:t>
            </a:r>
          </a:p>
          <a:p>
            <a:pPr marL="228600" indent="-228600">
              <a:buAutoNum type="arabicPeriod"/>
            </a:pP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Thank you: My team members/ David and Provost for creating this opportunity + Megan and </a:t>
            </a:r>
            <a:r>
              <a:rPr lang="en-US" baseline="0" dirty="0" err="1" smtClean="0"/>
              <a:t>Melanine</a:t>
            </a:r>
            <a:r>
              <a:rPr lang="en-US" baseline="0" dirty="0" smtClean="0"/>
              <a:t> + Katie </a:t>
            </a:r>
          </a:p>
          <a:p>
            <a:pPr marL="228600" indent="-228600">
              <a:buAutoNum type="arabicPeriod"/>
            </a:pPr>
            <a:endParaRPr lang="en-US" baseline="0" dirty="0" smtClean="0"/>
          </a:p>
          <a:p>
            <a:pPr marL="228600" indent="-228600">
              <a:buAutoNum type="arabicPeriod"/>
            </a:pPr>
            <a:endParaRPr lang="en-US" baseline="0" dirty="0" smtClean="0"/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465A3-8474-418F-9C2B-9BE32FBA15A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623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http://54.144.29.87/tutorial/psc204</a:t>
            </a:r>
            <a:endParaRPr lang="en-US" sz="1200" b="0" i="0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465A3-8474-418F-9C2B-9BE32FBA15A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583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86400" y="1905000"/>
            <a:ext cx="6400800" cy="762000"/>
          </a:xfrm>
        </p:spPr>
        <p:txBody>
          <a:bodyPr/>
          <a:lstStyle>
            <a:lvl1pPr algn="ctr">
              <a:defRPr sz="4000"/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0" y="3276600"/>
            <a:ext cx="6400800" cy="838200"/>
          </a:xfrm>
        </p:spPr>
        <p:txBody>
          <a:bodyPr/>
          <a:lstStyle>
            <a:lvl1pPr marL="0" indent="0" algn="ctr">
              <a:buFontTx/>
              <a:buNone/>
              <a:defRPr sz="3200" b="0"/>
            </a:lvl1pPr>
          </a:lstStyle>
          <a:p>
            <a:pPr lvl="0"/>
            <a:r>
              <a:rPr lang="en-US" noProof="0" dirty="0" smtClean="0"/>
              <a:t>Click to edit Master subtitle style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5384800" y="6689726"/>
            <a:ext cx="1625600" cy="168275"/>
          </a:xfrm>
        </p:spPr>
        <p:txBody>
          <a:bodyPr/>
          <a:lstStyle>
            <a:lvl1pPr>
              <a:defRPr b="0"/>
            </a:lvl1pPr>
          </a:lstStyle>
          <a:p>
            <a:fld id="{DF033D47-202B-40A1-BAAD-12C2FE8D2655}" type="datetimeFigureOut">
              <a:rPr lang="en-US" smtClean="0"/>
              <a:pPr/>
              <a:t>6/9/2017</a:t>
            </a:fld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7315200" y="6689726"/>
            <a:ext cx="2235200" cy="168275"/>
          </a:xfrm>
        </p:spPr>
        <p:txBody>
          <a:bodyPr/>
          <a:lstStyle>
            <a:lvl1pPr>
              <a:defRPr b="0"/>
            </a:lvl1pPr>
          </a:lstStyle>
          <a:p>
            <a:endParaRPr lang="en-US" dirty="0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9956800" y="6689726"/>
            <a:ext cx="2235200" cy="16827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 smtClean="0"/>
              <a:t> </a:t>
            </a:r>
            <a:fld id="{ACE93C2F-6CEC-4EB8-818D-F46E860293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8925"/>
            <a:ext cx="1107440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66800"/>
            <a:ext cx="11074400" cy="5257800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782795"/>
      </p:ext>
    </p:extLst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199" y="3100388"/>
            <a:ext cx="8583084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3199" y="1600201"/>
            <a:ext cx="8583084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0254068"/>
      </p:ext>
    </p:extLst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88925"/>
            <a:ext cx="10566400" cy="609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200" y="1295400"/>
            <a:ext cx="5283200" cy="5257800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295400"/>
            <a:ext cx="5181600" cy="5257800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971523"/>
      </p:ext>
    </p:extLst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 </a:t>
            </a:r>
            <a:fld id="{ACE93C2F-6CEC-4EB8-818D-F46E860293E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11200" y="288925"/>
            <a:ext cx="10566400" cy="609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711200" y="1295400"/>
            <a:ext cx="5283200" cy="5257800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295400"/>
            <a:ext cx="5181600" cy="5257800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337790"/>
      </p:ext>
    </p:extLst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8925"/>
            <a:ext cx="11074400" cy="6096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609600" y="1066800"/>
            <a:ext cx="11074400" cy="5257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06457"/>
      </p:ext>
    </p:extLst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033D47-202B-40A1-BAAD-12C2FE8D2655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93C2F-6CEC-4EB8-818D-F46E860293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425673"/>
      </p:ext>
    </p:extLst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1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8800" y="273051"/>
            <a:ext cx="4673600" cy="585311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41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033D47-202B-40A1-BAAD-12C2FE8D2655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93C2F-6CEC-4EB8-818D-F46E860293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15686"/>
      </p:ext>
    </p:extLst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4400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54400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54400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033D47-202B-40A1-BAAD-12C2FE8D2655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93C2F-6CEC-4EB8-818D-F46E860293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215621"/>
      </p:ext>
    </p:extLst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641600" y="288925"/>
            <a:ext cx="9042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41600" y="838200"/>
            <a:ext cx="90424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336800" y="6661150"/>
            <a:ext cx="2844800" cy="19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b="1"/>
            </a:lvl1pPr>
          </a:lstStyle>
          <a:p>
            <a:fld id="{DF033D47-202B-40A1-BAAD-12C2FE8D2655}" type="datetimeFigureOut">
              <a:rPr lang="en-US" smtClean="0"/>
              <a:pPr/>
              <a:t>6/9/2017</a:t>
            </a:fld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384800" y="6689726"/>
            <a:ext cx="38608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1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689726"/>
            <a:ext cx="284480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/>
            </a:lvl1pPr>
          </a:lstStyle>
          <a:p>
            <a:r>
              <a:rPr lang="en-US" dirty="0" smtClean="0"/>
              <a:t> </a:t>
            </a:r>
            <a:fld id="{ACE93C2F-6CEC-4EB8-818D-F46E860293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ransition spd="med">
    <p:fade thruBlk="1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b="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b="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b="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7200" y="1143000"/>
            <a:ext cx="7467600" cy="1066800"/>
          </a:xfrm>
        </p:spPr>
        <p:txBody>
          <a:bodyPr/>
          <a:lstStyle/>
          <a:p>
            <a:r>
              <a:rPr lang="en-US" sz="4400" dirty="0" smtClean="0"/>
              <a:t>Starting</a:t>
            </a:r>
            <a:r>
              <a:rPr lang="en-US" sz="4400" dirty="0"/>
              <a:t> Off On the </a:t>
            </a:r>
            <a:r>
              <a:rPr lang="en-US" sz="4400" dirty="0" smtClean="0"/>
              <a:t>RITE</a:t>
            </a:r>
            <a:r>
              <a:rPr lang="en-US" sz="4400" dirty="0"/>
              <a:t> </a:t>
            </a:r>
            <a:r>
              <a:rPr lang="en-US" sz="4400" dirty="0" smtClean="0"/>
              <a:t>Foot</a:t>
            </a:r>
            <a:r>
              <a:rPr lang="en-US" sz="4400" smtClean="0"/>
              <a:t>: </a:t>
            </a:r>
            <a:r>
              <a:rPr lang="en-US" sz="4400" smtClean="0"/>
              <a:t/>
            </a:r>
            <a:br>
              <a:rPr lang="en-US" sz="4400" smtClean="0"/>
            </a:br>
            <a:r>
              <a:rPr lang="en-US" sz="3600" smtClean="0"/>
              <a:t>Remedial </a:t>
            </a:r>
            <a:r>
              <a:rPr lang="en-US" sz="3600" dirty="0" smtClean="0"/>
              <a:t>Math </a:t>
            </a:r>
            <a:r>
              <a:rPr lang="en-US" sz="3600" dirty="0" smtClean="0"/>
              <a:t>Skill Tutorials for </a:t>
            </a:r>
            <a:r>
              <a:rPr lang="en-US" sz="3600" dirty="0" smtClean="0"/>
              <a:t>Social Scientists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3886200"/>
            <a:ext cx="6400800" cy="838200"/>
          </a:xfrm>
        </p:spPr>
        <p:txBody>
          <a:bodyPr/>
          <a:lstStyle/>
          <a:p>
            <a:r>
              <a:rPr lang="en-US" sz="2800" dirty="0" smtClean="0"/>
              <a:t>Kyeonghi Baek</a:t>
            </a:r>
          </a:p>
          <a:p>
            <a:r>
              <a:rPr lang="en-US" sz="2800" dirty="0" smtClean="0"/>
              <a:t>Team Lead: Joe </a:t>
            </a:r>
            <a:r>
              <a:rPr lang="en-US" sz="2800" dirty="0" err="1" smtClean="0"/>
              <a:t>Riggie</a:t>
            </a:r>
            <a:endParaRPr lang="en-US" sz="2800" dirty="0" smtClean="0"/>
          </a:p>
          <a:p>
            <a:r>
              <a:rPr lang="en-US" sz="2800" dirty="0" smtClean="0"/>
              <a:t>Content Curator: Tim Sager</a:t>
            </a:r>
          </a:p>
          <a:p>
            <a:r>
              <a:rPr lang="en-US" sz="2800" dirty="0" smtClean="0"/>
              <a:t>Blackboard Consultant: Mike </a:t>
            </a:r>
            <a:r>
              <a:rPr lang="en-US" sz="2800" dirty="0" err="1" smtClean="0"/>
              <a:t>DiFonzo</a:t>
            </a:r>
            <a:endParaRPr lang="en-US" sz="2800" dirty="0" smtClean="0"/>
          </a:p>
          <a:p>
            <a:r>
              <a:rPr lang="en-US" sz="2800" dirty="0" smtClean="0"/>
              <a:t>Best Wishes! Jeanine Moyer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2093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Project Overview 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219200"/>
            <a:ext cx="11074400" cy="5105400"/>
          </a:xfrm>
        </p:spPr>
        <p:txBody>
          <a:bodyPr/>
          <a:lstStyle/>
          <a:p>
            <a:r>
              <a:rPr lang="en-US" dirty="0"/>
              <a:t>Project Goals</a:t>
            </a:r>
          </a:p>
          <a:p>
            <a:r>
              <a:rPr lang="en-US" dirty="0" smtClean="0"/>
              <a:t>What We Did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A Remedial Math </a:t>
            </a:r>
            <a:r>
              <a:rPr lang="en-US" dirty="0" err="1" smtClean="0"/>
              <a:t>LibGuide</a:t>
            </a:r>
            <a:endParaRPr lang="en-US" dirty="0"/>
          </a:p>
          <a:p>
            <a:r>
              <a:rPr lang="en-US" dirty="0" smtClean="0"/>
              <a:t>Plan </a:t>
            </a:r>
            <a:r>
              <a:rPr lang="en-US" dirty="0"/>
              <a:t>for Fall </a:t>
            </a:r>
            <a:r>
              <a:rPr lang="en-US" dirty="0" smtClean="0"/>
              <a:t>Implementation</a:t>
            </a:r>
            <a:endParaRPr lang="en-US" dirty="0"/>
          </a:p>
          <a:p>
            <a:r>
              <a:rPr lang="en-US" dirty="0"/>
              <a:t>Assessment </a:t>
            </a:r>
            <a:r>
              <a:rPr lang="en-US" dirty="0" smtClean="0"/>
              <a:t>Plan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FITT Project Goals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1295400"/>
            <a:ext cx="11074400" cy="3886200"/>
          </a:xfrm>
        </p:spPr>
        <p:txBody>
          <a:bodyPr/>
          <a:lstStyle/>
          <a:p>
            <a:r>
              <a:rPr lang="en-US" b="1" kern="1200" dirty="0" smtClean="0"/>
              <a:t>Identify</a:t>
            </a:r>
            <a:r>
              <a:rPr lang="en-US" b="1" kern="1200" dirty="0"/>
              <a:t> </a:t>
            </a:r>
            <a:r>
              <a:rPr lang="en-US" b="1" kern="1200" dirty="0" smtClean="0"/>
              <a:t>OER resources</a:t>
            </a:r>
            <a:r>
              <a:rPr lang="en-US" kern="1200" dirty="0"/>
              <a:t> that exist for the following math </a:t>
            </a:r>
            <a:r>
              <a:rPr lang="en-US" kern="1200" dirty="0" smtClean="0"/>
              <a:t>skills</a:t>
            </a:r>
          </a:p>
          <a:p>
            <a:r>
              <a:rPr lang="en-US" b="1" kern="1200" dirty="0" smtClean="0"/>
              <a:t>Create </a:t>
            </a:r>
            <a:r>
              <a:rPr lang="en-US" b="1" kern="1200" dirty="0"/>
              <a:t>a guide </a:t>
            </a:r>
            <a:r>
              <a:rPr lang="en-US" b="1" kern="1200" dirty="0" smtClean="0"/>
              <a:t>on the side </a:t>
            </a:r>
            <a:r>
              <a:rPr lang="en-US" kern="1200" dirty="0" smtClean="0"/>
              <a:t>for</a:t>
            </a:r>
            <a:r>
              <a:rPr lang="en-US" kern="1200" dirty="0"/>
              <a:t> at least 3 topics identified for the math skills </a:t>
            </a:r>
          </a:p>
          <a:p>
            <a:r>
              <a:rPr lang="en-US" b="1" kern="1200" dirty="0"/>
              <a:t>Create </a:t>
            </a:r>
            <a:r>
              <a:rPr lang="en-US" b="1" kern="1200" dirty="0" smtClean="0"/>
              <a:t>a OER subject </a:t>
            </a:r>
            <a:r>
              <a:rPr lang="en-US" b="1" kern="1200" dirty="0"/>
              <a:t>guide </a:t>
            </a:r>
            <a:r>
              <a:rPr lang="en-US" kern="1200" dirty="0"/>
              <a:t>for PSC 204 </a:t>
            </a:r>
            <a:endParaRPr lang="en-US" kern="1200" dirty="0" smtClean="0"/>
          </a:p>
          <a:p>
            <a:r>
              <a:rPr lang="en-US" b="1" kern="1200" dirty="0" smtClean="0"/>
              <a:t>Create </a:t>
            </a:r>
            <a:r>
              <a:rPr lang="en-US" kern="1200" dirty="0" smtClean="0"/>
              <a:t>appropriate assessment tools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90600" y="1752600"/>
            <a:ext cx="10701867" cy="866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____________________________________________________________________________________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4476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FITT Week: What We Did 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371600"/>
            <a:ext cx="11074400" cy="4953000"/>
          </a:xfrm>
        </p:spPr>
        <p:txBody>
          <a:bodyPr/>
          <a:lstStyle/>
          <a:p>
            <a:r>
              <a:rPr lang="en-US" b="1" i="1" kern="1200" dirty="0" smtClean="0"/>
              <a:t>Search, Identify, and Evaluate</a:t>
            </a:r>
          </a:p>
          <a:p>
            <a:pPr lvl="1"/>
            <a:r>
              <a:rPr lang="en-US" kern="1200" dirty="0" smtClean="0"/>
              <a:t>Platforms </a:t>
            </a:r>
          </a:p>
          <a:p>
            <a:pPr lvl="1"/>
            <a:r>
              <a:rPr lang="en-US" kern="1200" dirty="0" smtClean="0"/>
              <a:t>OER materials </a:t>
            </a:r>
          </a:p>
          <a:p>
            <a:pPr lvl="1"/>
            <a:r>
              <a:rPr lang="en-US" dirty="0" smtClean="0"/>
              <a:t>Student Assessment Tools </a:t>
            </a:r>
            <a:endParaRPr lang="en-US" kern="1200" dirty="0" smtClean="0"/>
          </a:p>
          <a:p>
            <a:r>
              <a:rPr lang="en-US" b="1" i="1" kern="1200" dirty="0" smtClean="0"/>
              <a:t>Create </a:t>
            </a:r>
          </a:p>
          <a:p>
            <a:pPr lvl="1"/>
            <a:r>
              <a:rPr lang="en-US" kern="1200" dirty="0" smtClean="0"/>
              <a:t>Original Instruction Materials and Exercises </a:t>
            </a:r>
          </a:p>
          <a:p>
            <a:pPr lvl="1"/>
            <a:r>
              <a:rPr lang="en-US" kern="1200" dirty="0" smtClean="0"/>
              <a:t>My Assessment Tools 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 err="1" smtClean="0"/>
              <a:t>LibGuide</a:t>
            </a:r>
            <a:r>
              <a:rPr lang="en-US" dirty="0" smtClean="0"/>
              <a:t> with 5 remedial math guides with practice exercises and 1 quiz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44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Plan for Fall implementation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371600"/>
            <a:ext cx="11074400" cy="4953000"/>
          </a:xfrm>
        </p:spPr>
        <p:txBody>
          <a:bodyPr/>
          <a:lstStyle/>
          <a:p>
            <a:r>
              <a:rPr lang="en-US" dirty="0" smtClean="0"/>
              <a:t>PSC 204 Political Statistics in Fall 2017 </a:t>
            </a:r>
          </a:p>
          <a:p>
            <a:endParaRPr lang="en-US" dirty="0" smtClean="0"/>
          </a:p>
          <a:p>
            <a:r>
              <a:rPr lang="en-US" b="1" dirty="0" smtClean="0"/>
              <a:t>The 1</a:t>
            </a:r>
            <a:r>
              <a:rPr lang="en-US" b="1" baseline="30000" dirty="0" smtClean="0"/>
              <a:t>st</a:t>
            </a:r>
            <a:r>
              <a:rPr lang="en-US" b="1" dirty="0" smtClean="0"/>
              <a:t> week: </a:t>
            </a:r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Lecture: Pre-Test in Class &amp; Deploy the </a:t>
            </a:r>
            <a:r>
              <a:rPr lang="en-US" dirty="0" err="1" smtClean="0"/>
              <a:t>LibGuide</a:t>
            </a:r>
            <a:r>
              <a:rPr lang="en-US" dirty="0" smtClean="0"/>
              <a:t> and initial Assessment </a:t>
            </a:r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Lecture: Group Exercise &amp; Brief Lecture </a:t>
            </a:r>
          </a:p>
          <a:p>
            <a:r>
              <a:rPr lang="en-US" b="1" dirty="0" smtClean="0"/>
              <a:t>The 2</a:t>
            </a:r>
            <a:r>
              <a:rPr lang="en-US" b="1" baseline="30000" dirty="0" smtClean="0"/>
              <a:t>nd</a:t>
            </a:r>
            <a:r>
              <a:rPr lang="en-US" b="1" dirty="0" smtClean="0"/>
              <a:t> week: </a:t>
            </a:r>
          </a:p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Lecture: Check on Student Progress and Recap, if necessary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13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Assessment Plan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371600"/>
            <a:ext cx="11074400" cy="4953000"/>
          </a:xfrm>
        </p:spPr>
        <p:txBody>
          <a:bodyPr/>
          <a:lstStyle/>
          <a:p>
            <a:r>
              <a:rPr lang="en-US" dirty="0" smtClean="0"/>
              <a:t>Reduce Lecture time on Remedial Materials </a:t>
            </a:r>
          </a:p>
          <a:p>
            <a:pPr lvl="1"/>
            <a:r>
              <a:rPr lang="en-US" sz="2800" dirty="0" smtClean="0"/>
              <a:t>Reduce lecture time from 3 class time to 1.5 class time </a:t>
            </a:r>
          </a:p>
          <a:p>
            <a:pPr lvl="1"/>
            <a:r>
              <a:rPr lang="en-US" sz="2800" dirty="0" smtClean="0"/>
              <a:t>Class Learning Progress</a:t>
            </a:r>
          </a:p>
          <a:p>
            <a:pPr lvl="1"/>
            <a:endParaRPr lang="en-US" sz="2800" dirty="0" smtClean="0"/>
          </a:p>
          <a:p>
            <a:r>
              <a:rPr lang="en-US" dirty="0" smtClean="0"/>
              <a:t>Improve Student Learning </a:t>
            </a:r>
          </a:p>
          <a:p>
            <a:pPr lvl="1"/>
            <a:r>
              <a:rPr lang="en-US" sz="2800" kern="1200" dirty="0" smtClean="0"/>
              <a:t>Pre and Post </a:t>
            </a:r>
            <a:r>
              <a:rPr lang="en-US" sz="2800" kern="1200" dirty="0"/>
              <a:t>T</a:t>
            </a:r>
            <a:r>
              <a:rPr lang="en-US" sz="2800" kern="1200" dirty="0" smtClean="0"/>
              <a:t>ests </a:t>
            </a:r>
          </a:p>
          <a:p>
            <a:pPr lvl="1"/>
            <a:r>
              <a:rPr lang="en-US" sz="2800" kern="1200" dirty="0" err="1" smtClean="0"/>
              <a:t>LibGuide</a:t>
            </a:r>
            <a:r>
              <a:rPr lang="en-US" sz="2800" kern="1200" dirty="0" smtClean="0"/>
              <a:t> Analytics</a:t>
            </a:r>
          </a:p>
          <a:p>
            <a:pPr lvl="1"/>
            <a:r>
              <a:rPr lang="en-US" sz="2800" kern="1200" dirty="0" smtClean="0"/>
              <a:t>Focus group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8723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62200" y="4876800"/>
            <a:ext cx="9093198" cy="1162051"/>
          </a:xfrm>
        </p:spPr>
        <p:txBody>
          <a:bodyPr/>
          <a:lstStyle/>
          <a:p>
            <a:r>
              <a:rPr lang="en-US" sz="4000" dirty="0" smtClean="0"/>
              <a:t>THANK </a:t>
            </a:r>
            <a:r>
              <a:rPr lang="en-US" sz="4000" dirty="0"/>
              <a:t>YOU!</a:t>
            </a:r>
            <a:br>
              <a:rPr lang="en-US" sz="4000" dirty="0"/>
            </a:br>
            <a:r>
              <a:rPr lang="en-US" sz="4000" dirty="0"/>
              <a:t>Team Lead: Joe </a:t>
            </a:r>
            <a:r>
              <a:rPr lang="en-US" sz="4000" dirty="0" err="1"/>
              <a:t>Riggie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Content Curator: Tim Sager</a:t>
            </a:r>
            <a:br>
              <a:rPr lang="en-US" sz="4000" dirty="0"/>
            </a:br>
            <a:r>
              <a:rPr lang="en-US" sz="4000" dirty="0" smtClean="0"/>
              <a:t>Blackboard &amp; Math </a:t>
            </a:r>
            <a:r>
              <a:rPr lang="en-US" sz="4000" dirty="0"/>
              <a:t>Consultant: Mike </a:t>
            </a:r>
            <a:r>
              <a:rPr lang="en-US" sz="4000" dirty="0" err="1" smtClean="0"/>
              <a:t>DiFonzo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3389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7445"/>
          <a:stretch/>
        </p:blipFill>
        <p:spPr>
          <a:xfrm>
            <a:off x="-140146" y="1016000"/>
            <a:ext cx="12357546" cy="53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1031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7171"/>
            <a:ext cx="12192000" cy="577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3435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01090015">
  <a:themeElements>
    <a:clrScheme name="Custom 39">
      <a:dk1>
        <a:srgbClr val="5C1F00"/>
      </a:dk1>
      <a:lt1>
        <a:srgbClr val="151515"/>
      </a:lt1>
      <a:dk2>
        <a:srgbClr val="800000"/>
      </a:dk2>
      <a:lt2>
        <a:srgbClr val="661900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TS001090015</Template>
  <TotalTime>1018</TotalTime>
  <Words>722</Words>
  <Application>Microsoft Office PowerPoint</Application>
  <PresentationFormat>Widescreen</PresentationFormat>
  <Paragraphs>113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Mangal</vt:lpstr>
      <vt:lpstr>Tahoma</vt:lpstr>
      <vt:lpstr>Wingdings</vt:lpstr>
      <vt:lpstr>TS001090015</vt:lpstr>
      <vt:lpstr>Starting Off On the RITE Foot:  Remedial Math Skill Tutorials for Social Scientists</vt:lpstr>
      <vt:lpstr>Project Overview </vt:lpstr>
      <vt:lpstr>FITT Project Goals</vt:lpstr>
      <vt:lpstr>FITT Week: What We Did </vt:lpstr>
      <vt:lpstr>Plan for Fall implementation</vt:lpstr>
      <vt:lpstr>Assessment Plan</vt:lpstr>
      <vt:lpstr>THANK YOU! Team Lead: Joe Riggie Content Curator: Tim Sager Blackboard &amp; Math Consultant: Mike DiFonzo    </vt:lpstr>
      <vt:lpstr>PowerPoint Presentation</vt:lpstr>
      <vt:lpstr>PowerPoint Presentation</vt:lpstr>
    </vt:vector>
  </TitlesOfParts>
  <Company>Buffalo State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waitekd</dc:creator>
  <cp:lastModifiedBy>Sager, Timothy P</cp:lastModifiedBy>
  <cp:revision>213</cp:revision>
  <dcterms:created xsi:type="dcterms:W3CDTF">2009-06-30T19:50:55Z</dcterms:created>
  <dcterms:modified xsi:type="dcterms:W3CDTF">2017-06-09T14:55:33Z</dcterms:modified>
</cp:coreProperties>
</file>